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84" r:id="rId3"/>
    <p:sldId id="281" r:id="rId4"/>
    <p:sldId id="257" r:id="rId5"/>
    <p:sldId id="258" r:id="rId6"/>
    <p:sldId id="261" r:id="rId7"/>
    <p:sldId id="278" r:id="rId8"/>
    <p:sldId id="264" r:id="rId9"/>
    <p:sldId id="265" r:id="rId10"/>
    <p:sldId id="266" r:id="rId11"/>
    <p:sldId id="267" r:id="rId12"/>
    <p:sldId id="268" r:id="rId13"/>
    <p:sldId id="277" r:id="rId14"/>
    <p:sldId id="271" r:id="rId15"/>
    <p:sldId id="272" r:id="rId16"/>
    <p:sldId id="274" r:id="rId17"/>
    <p:sldId id="28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7A07E8-7655-4D40-B4F1-7675B20B4E4E}" v="73" dt="2024-07-01T19:44:23.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94563" autoAdjust="0"/>
  </p:normalViewPr>
  <p:slideViewPr>
    <p:cSldViewPr>
      <p:cViewPr varScale="1">
        <p:scale>
          <a:sx n="79" d="100"/>
          <a:sy n="79" d="100"/>
        </p:scale>
        <p:origin x="1838"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v>Location 1</c:v>
          </c:tx>
          <c:spPr>
            <a:ln>
              <a:solidFill>
                <a:schemeClr val="accent3">
                  <a:lumMod val="60000"/>
                  <a:lumOff val="40000"/>
                </a:schemeClr>
              </a:solidFill>
            </a:ln>
          </c:spPr>
          <c:marker>
            <c:symbol val="square"/>
            <c:size val="7"/>
            <c:spPr>
              <a:solidFill>
                <a:schemeClr val="accent3">
                  <a:lumMod val="60000"/>
                  <a:lumOff val="40000"/>
                </a:schemeClr>
              </a:solidFill>
              <a:ln>
                <a:noFill/>
              </a:ln>
            </c:spPr>
          </c:marker>
          <c:dLbls>
            <c:dLbl>
              <c:idx val="8"/>
              <c:layout>
                <c:manualLayout>
                  <c:x val="-4.2735042735042739E-3"/>
                  <c:y val="-3.7729916679767335E-2"/>
                </c:manualLayout>
              </c:layout>
              <c:numFmt formatCode="#,##0.0" sourceLinked="0"/>
              <c:spPr>
                <a:solidFill>
                  <a:schemeClr val="bg1"/>
                </a:solidFill>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7-E244-B9E0-3756819364F7}"/>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'C:\Ann\Pickleball\Carnarvon_2024\Anns_files\Location_4\[Location_4.xlsx]Charts'!$B$5:$B$17</c:f>
              <c:numCache>
                <c:formatCode>General</c:formatCode>
                <c:ptCount val="13"/>
                <c:pt idx="0">
                  <c:v>400</c:v>
                </c:pt>
                <c:pt idx="1">
                  <c:v>500</c:v>
                </c:pt>
                <c:pt idx="2">
                  <c:v>600</c:v>
                </c:pt>
                <c:pt idx="3">
                  <c:v>700</c:v>
                </c:pt>
                <c:pt idx="4">
                  <c:v>800</c:v>
                </c:pt>
                <c:pt idx="5">
                  <c:v>900</c:v>
                </c:pt>
                <c:pt idx="6">
                  <c:v>1000</c:v>
                </c:pt>
                <c:pt idx="7">
                  <c:v>1100</c:v>
                </c:pt>
                <c:pt idx="8">
                  <c:v>1200</c:v>
                </c:pt>
                <c:pt idx="9">
                  <c:v>1300</c:v>
                </c:pt>
                <c:pt idx="10">
                  <c:v>1400</c:v>
                </c:pt>
                <c:pt idx="11">
                  <c:v>1500</c:v>
                </c:pt>
                <c:pt idx="12">
                  <c:v>1600</c:v>
                </c:pt>
              </c:numCache>
            </c:numRef>
          </c:cat>
          <c:val>
            <c:numRef>
              <c:f>Sheet1!$C$4:$C$16</c:f>
              <c:numCache>
                <c:formatCode>0.0</c:formatCode>
                <c:ptCount val="13"/>
                <c:pt idx="0">
                  <c:v>52.847638366261627</c:v>
                </c:pt>
                <c:pt idx="1">
                  <c:v>49.597045675436902</c:v>
                </c:pt>
                <c:pt idx="2">
                  <c:v>46.681864103502932</c:v>
                </c:pt>
                <c:pt idx="3">
                  <c:v>46.74084539326428</c:v>
                </c:pt>
                <c:pt idx="4">
                  <c:v>46.329208937019139</c:v>
                </c:pt>
                <c:pt idx="5">
                  <c:v>47.02142672650298</c:v>
                </c:pt>
                <c:pt idx="6">
                  <c:v>47.361021320581528</c:v>
                </c:pt>
                <c:pt idx="7">
                  <c:v>48.495871206817711</c:v>
                </c:pt>
                <c:pt idx="8">
                  <c:v>51.120903201979473</c:v>
                </c:pt>
                <c:pt idx="9">
                  <c:v>50.821334019228892</c:v>
                </c:pt>
                <c:pt idx="10">
                  <c:v>47.632676927877846</c:v>
                </c:pt>
                <c:pt idx="11">
                  <c:v>44.970961455884947</c:v>
                </c:pt>
                <c:pt idx="12">
                  <c:v>45.14823802524446</c:v>
                </c:pt>
              </c:numCache>
            </c:numRef>
          </c:val>
          <c:smooth val="0"/>
          <c:extLst>
            <c:ext xmlns:c16="http://schemas.microsoft.com/office/drawing/2014/chart" uri="{C3380CC4-5D6E-409C-BE32-E72D297353CC}">
              <c16:uniqueId val="{00000001-6B87-E244-B9E0-3756819364F7}"/>
            </c:ext>
          </c:extLst>
        </c:ser>
        <c:ser>
          <c:idx val="0"/>
          <c:order val="1"/>
          <c:tx>
            <c:v>Location 2</c:v>
          </c:tx>
          <c:spPr>
            <a:ln>
              <a:solidFill>
                <a:schemeClr val="accent5">
                  <a:lumMod val="60000"/>
                  <a:lumOff val="40000"/>
                </a:schemeClr>
              </a:solidFill>
            </a:ln>
          </c:spPr>
          <c:marker>
            <c:symbol val="diamond"/>
            <c:size val="7"/>
            <c:spPr>
              <a:solidFill>
                <a:schemeClr val="accent5">
                  <a:lumMod val="60000"/>
                  <a:lumOff val="40000"/>
                </a:schemeClr>
              </a:solidFill>
              <a:ln>
                <a:noFill/>
              </a:ln>
            </c:spPr>
          </c:marker>
          <c:dLbls>
            <c:dLbl>
              <c:idx val="8"/>
              <c:layout>
                <c:manualLayout>
                  <c:x val="-8.5470085470085479E-3"/>
                  <c:y val="-3.1441597233139502E-2"/>
                </c:manualLayout>
              </c:layout>
              <c:numFmt formatCode="#,##0.0" sourceLinked="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87-E244-B9E0-3756819364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'C:\Ann\Pickleball\Carnarvon_2024\Anns_files\Location_4\[Location_4.xlsx]Charts'!$B$5:$B$17</c:f>
              <c:numCache>
                <c:formatCode>General</c:formatCode>
                <c:ptCount val="13"/>
                <c:pt idx="0">
                  <c:v>400</c:v>
                </c:pt>
                <c:pt idx="1">
                  <c:v>500</c:v>
                </c:pt>
                <c:pt idx="2">
                  <c:v>600</c:v>
                </c:pt>
                <c:pt idx="3">
                  <c:v>700</c:v>
                </c:pt>
                <c:pt idx="4">
                  <c:v>800</c:v>
                </c:pt>
                <c:pt idx="5">
                  <c:v>900</c:v>
                </c:pt>
                <c:pt idx="6">
                  <c:v>1000</c:v>
                </c:pt>
                <c:pt idx="7">
                  <c:v>1100</c:v>
                </c:pt>
                <c:pt idx="8">
                  <c:v>1200</c:v>
                </c:pt>
                <c:pt idx="9">
                  <c:v>1300</c:v>
                </c:pt>
                <c:pt idx="10">
                  <c:v>1400</c:v>
                </c:pt>
                <c:pt idx="11">
                  <c:v>1500</c:v>
                </c:pt>
                <c:pt idx="12">
                  <c:v>1600</c:v>
                </c:pt>
              </c:numCache>
            </c:numRef>
          </c:cat>
          <c:val>
            <c:numRef>
              <c:f>Sheet1!$C$80:$C$92</c:f>
              <c:numCache>
                <c:formatCode>0.00</c:formatCode>
                <c:ptCount val="13"/>
                <c:pt idx="0">
                  <c:v>47.379284984034655</c:v>
                </c:pt>
                <c:pt idx="1">
                  <c:v>47.08422340359165</c:v>
                </c:pt>
                <c:pt idx="2">
                  <c:v>45.961522917297515</c:v>
                </c:pt>
                <c:pt idx="3">
                  <c:v>45.145170686138066</c:v>
                </c:pt>
                <c:pt idx="4">
                  <c:v>44.916847809857323</c:v>
                </c:pt>
                <c:pt idx="5">
                  <c:v>44.917339754924512</c:v>
                </c:pt>
                <c:pt idx="6">
                  <c:v>44.800610221454455</c:v>
                </c:pt>
                <c:pt idx="7">
                  <c:v>44.443457490613426</c:v>
                </c:pt>
                <c:pt idx="8">
                  <c:v>43.814333512871926</c:v>
                </c:pt>
                <c:pt idx="9">
                  <c:v>42.930867285406777</c:v>
                </c:pt>
                <c:pt idx="10">
                  <c:v>41.97621644350928</c:v>
                </c:pt>
                <c:pt idx="11">
                  <c:v>40.973518349404117</c:v>
                </c:pt>
                <c:pt idx="12">
                  <c:v>39.985723640895394</c:v>
                </c:pt>
              </c:numCache>
            </c:numRef>
          </c:val>
          <c:smooth val="0"/>
          <c:extLst>
            <c:ext xmlns:c16="http://schemas.microsoft.com/office/drawing/2014/chart" uri="{C3380CC4-5D6E-409C-BE32-E72D297353CC}">
              <c16:uniqueId val="{00000003-6B87-E244-B9E0-3756819364F7}"/>
            </c:ext>
          </c:extLst>
        </c:ser>
        <c:dLbls>
          <c:showLegendKey val="0"/>
          <c:showVal val="0"/>
          <c:showCatName val="0"/>
          <c:showSerName val="0"/>
          <c:showPercent val="0"/>
          <c:showBubbleSize val="0"/>
        </c:dLbls>
        <c:marker val="1"/>
        <c:smooth val="0"/>
        <c:axId val="144761984"/>
        <c:axId val="144763904"/>
      </c:lineChart>
      <c:catAx>
        <c:axId val="144761984"/>
        <c:scaling>
          <c:orientation val="minMax"/>
        </c:scaling>
        <c:delete val="0"/>
        <c:axPos val="b"/>
        <c:title>
          <c:tx>
            <c:rich>
              <a:bodyPr/>
              <a:lstStyle/>
              <a:p>
                <a:pPr>
                  <a:defRPr/>
                </a:pPr>
                <a:r>
                  <a:rPr lang="en-US"/>
                  <a:t>Hz</a:t>
                </a:r>
              </a:p>
            </c:rich>
          </c:tx>
          <c:overlay val="0"/>
        </c:title>
        <c:numFmt formatCode="General" sourceLinked="1"/>
        <c:majorTickMark val="out"/>
        <c:minorTickMark val="none"/>
        <c:tickLblPos val="nextTo"/>
        <c:crossAx val="144763904"/>
        <c:crosses val="autoZero"/>
        <c:auto val="1"/>
        <c:lblAlgn val="ctr"/>
        <c:lblOffset val="100"/>
        <c:noMultiLvlLbl val="0"/>
      </c:catAx>
      <c:valAx>
        <c:axId val="144763904"/>
        <c:scaling>
          <c:orientation val="minMax"/>
          <c:max val="54"/>
          <c:min val="38"/>
        </c:scaling>
        <c:delete val="0"/>
        <c:axPos val="l"/>
        <c:majorGridlines>
          <c:spPr>
            <a:ln>
              <a:prstDash val="sysDot"/>
            </a:ln>
          </c:spPr>
        </c:majorGridlines>
        <c:title>
          <c:tx>
            <c:rich>
              <a:bodyPr rot="-5400000" vert="horz"/>
              <a:lstStyle/>
              <a:p>
                <a:pPr>
                  <a:defRPr/>
                </a:pPr>
                <a:r>
                  <a:rPr lang="en-US"/>
                  <a:t>dB</a:t>
                </a:r>
              </a:p>
            </c:rich>
          </c:tx>
          <c:overlay val="0"/>
        </c:title>
        <c:numFmt formatCode="0" sourceLinked="0"/>
        <c:majorTickMark val="out"/>
        <c:minorTickMark val="none"/>
        <c:tickLblPos val="nextTo"/>
        <c:crossAx val="144761984"/>
        <c:crosses val="autoZero"/>
        <c:crossBetween val="between"/>
        <c:majorUnit val="2"/>
      </c:valAx>
    </c:plotArea>
    <c:legend>
      <c:legendPos val="b"/>
      <c:overlay val="0"/>
      <c:txPr>
        <a:bodyPr/>
        <a:lstStyle/>
        <a:p>
          <a:pPr rtl="0">
            <a:defRPr/>
          </a:pPr>
          <a:endParaRPr lang="en-US"/>
        </a:p>
      </c:txPr>
    </c:legend>
    <c:plotVisOnly val="1"/>
    <c:dispBlanksAs val="gap"/>
    <c:showDLblsOverMax val="0"/>
  </c:chart>
  <c:spPr>
    <a:ln>
      <a:noFill/>
    </a:ln>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0.05624</cdr:x>
      <cdr:y>0.1745</cdr:y>
    </cdr:from>
    <cdr:to>
      <cdr:x>0.10912</cdr:x>
      <cdr:y>0.24761</cdr:y>
    </cdr:to>
    <cdr:sp macro="" textlink="">
      <cdr:nvSpPr>
        <cdr:cNvPr id="2" name="TextBox 1"/>
        <cdr:cNvSpPr txBox="1"/>
      </cdr:nvSpPr>
      <cdr:spPr>
        <a:xfrm xmlns:a="http://schemas.openxmlformats.org/drawingml/2006/main">
          <a:off x="264874" y="558470"/>
          <a:ext cx="249054" cy="23398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CA" sz="1100">
              <a:solidFill>
                <a:srgbClr val="FF0000"/>
              </a:solidFill>
            </a:rPr>
            <a:t>50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56423F-3748-4787-9C3C-52E086687D19}" type="datetimeFigureOut">
              <a:rPr lang="en-CA" smtClean="0"/>
              <a:t>2024-07-11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41E1B2-1AF1-49B4-9FF7-4F121CF6DD45}" type="slidenum">
              <a:rPr lang="en-CA" smtClean="0"/>
              <a:t>‹#›</a:t>
            </a:fld>
            <a:endParaRPr lang="en-CA"/>
          </a:p>
        </p:txBody>
      </p:sp>
    </p:spTree>
    <p:extLst>
      <p:ext uri="{BB962C8B-B14F-4D97-AF65-F5344CB8AC3E}">
        <p14:creationId xmlns:p14="http://schemas.microsoft.com/office/powerpoint/2010/main" val="3706406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Introduction: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Mr</a:t>
            </a:r>
            <a:r>
              <a:rPr lang="en-US" dirty="0"/>
              <a:t> Mayor and Council, thanks you for the opportunity to present this new information to you this evening. My name is Frank Gee and I am a North Saanich Resident and taxpayer.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realize that discussions about pickleball have been ongoing for a very long time. We would like to work with you to help find a solution that would work for the neighbours, pickleball players and you, before the court closure is imbedded in the Park Management document and OCP.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purpose of this presentation is to report on the findings of the Carnarvon Pickleball Sound Study; to clarify some of the confusion about pickleball and to share some success stories to help inform any decisions you make going forward.</a:t>
            </a:r>
          </a:p>
          <a:p>
            <a:endParaRPr lang="en-US" dirty="0">
              <a:cs typeface="Calibri"/>
            </a:endParaRPr>
          </a:p>
        </p:txBody>
      </p:sp>
      <p:sp>
        <p:nvSpPr>
          <p:cNvPr id="4" name="Slide Number Placeholder 3"/>
          <p:cNvSpPr>
            <a:spLocks noGrp="1"/>
          </p:cNvSpPr>
          <p:nvPr>
            <p:ph type="sldNum" sz="quarter" idx="5"/>
          </p:nvPr>
        </p:nvSpPr>
        <p:spPr/>
        <p:txBody>
          <a:bodyPr/>
          <a:lstStyle/>
          <a:p>
            <a:fld id="{CF41E1B2-1AF1-49B4-9FF7-4F121CF6DD45}" type="slidenum">
              <a:rPr lang="en-CA" smtClean="0"/>
              <a:t>1</a:t>
            </a:fld>
            <a:endParaRPr lang="en-CA"/>
          </a:p>
        </p:txBody>
      </p:sp>
    </p:spTree>
    <p:extLst>
      <p:ext uri="{BB962C8B-B14F-4D97-AF65-F5344CB8AC3E}">
        <p14:creationId xmlns:p14="http://schemas.microsoft.com/office/powerpoint/2010/main" val="2899895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Breaking the line of sight with acoustic fencing is key to sound reduction.</a:t>
            </a: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10</a:t>
            </a:fld>
            <a:endParaRPr lang="en-CA"/>
          </a:p>
        </p:txBody>
      </p:sp>
    </p:spTree>
    <p:extLst>
      <p:ext uri="{BB962C8B-B14F-4D97-AF65-F5344CB8AC3E}">
        <p14:creationId xmlns:p14="http://schemas.microsoft.com/office/powerpoint/2010/main" val="428384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Breaking the line of sight is easily achieved at Wain Park by attaching acoustic panels to the existing chain link fence.  And I’ll repeat, the soft ground and hedges at Wain Park would add to acoustic reduction.</a:t>
            </a: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11</a:t>
            </a:fld>
            <a:endParaRPr lang="en-CA"/>
          </a:p>
        </p:txBody>
      </p:sp>
    </p:spTree>
    <p:extLst>
      <p:ext uri="{BB962C8B-B14F-4D97-AF65-F5344CB8AC3E}">
        <p14:creationId xmlns:p14="http://schemas.microsoft.com/office/powerpoint/2010/main" val="3799958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i="1" dirty="0"/>
              <a:t>On the graph, the green line represents sound levels at Location 1 in the open field where sound from the courts is being reflected.  </a:t>
            </a:r>
            <a:endParaRPr lang="en-US" i="1" dirty="0">
              <a:ea typeface="Calibri"/>
              <a:cs typeface="Calibri"/>
            </a:endParaRPr>
          </a:p>
          <a:p>
            <a:endParaRPr lang="en-US" i="1" dirty="0">
              <a:ea typeface="Calibri"/>
              <a:cs typeface="Calibri"/>
            </a:endParaRPr>
          </a:p>
          <a:p>
            <a:r>
              <a:rPr lang="en-US" i="1" dirty="0">
                <a:ea typeface="Calibri"/>
                <a:cs typeface="Calibri"/>
              </a:rPr>
              <a:t>The yellow line is from Location 2 which is behind the acoustic panels. As you can see, the sound levels are well below the target across the entire frequency range . </a:t>
            </a:r>
            <a:endParaRPr lang="en-US" dirty="0"/>
          </a:p>
          <a:p>
            <a:endParaRPr lang="en-US" i="1" dirty="0">
              <a:cs typeface="Calibri"/>
            </a:endParaRPr>
          </a:p>
          <a:p>
            <a:r>
              <a:rPr lang="en-US" i="1" dirty="0">
                <a:ea typeface="Calibri"/>
                <a:cs typeface="Calibri"/>
              </a:rPr>
              <a:t>More specifically, the decibels were lowered by 7.3 dB at the 1200 HZ range – this is the range where the 'pop' sound occurs.</a:t>
            </a:r>
            <a:endParaRPr lang="en-US" i="1" baseline="0" dirty="0">
              <a:ea typeface="Calibri"/>
              <a:cs typeface="Calibri"/>
            </a:endParaRPr>
          </a:p>
          <a:p>
            <a:endParaRPr lang="en-US" i="1" dirty="0">
              <a:ea typeface="Calibri"/>
              <a:cs typeface="Calibri"/>
            </a:endParaRPr>
          </a:p>
          <a:p>
            <a:r>
              <a:rPr lang="en-US" b="1" i="1" dirty="0">
                <a:ea typeface="Calibri"/>
                <a:cs typeface="Calibri"/>
              </a:rPr>
              <a:t>Remember, for every 10 decibels decrease the perceived sound is half as loud. So a 7.3 decibel drop is very significant</a:t>
            </a:r>
          </a:p>
          <a:p>
            <a:endParaRPr lang="en-US" dirty="0">
              <a:ea typeface="Calibri"/>
              <a:cs typeface="Calibri"/>
            </a:endParaRPr>
          </a:p>
          <a:p>
            <a:endParaRPr lang="en-CA" dirty="0">
              <a:ea typeface="Calibri"/>
              <a:cs typeface="Calibri"/>
            </a:endParaRPr>
          </a:p>
        </p:txBody>
      </p:sp>
      <p:sp>
        <p:nvSpPr>
          <p:cNvPr id="4" name="Slide Number Placeholder 3"/>
          <p:cNvSpPr>
            <a:spLocks noGrp="1"/>
          </p:cNvSpPr>
          <p:nvPr>
            <p:ph type="sldNum" sz="quarter" idx="10"/>
          </p:nvPr>
        </p:nvSpPr>
        <p:spPr/>
        <p:txBody>
          <a:bodyPr/>
          <a:lstStyle/>
          <a:p>
            <a:fld id="{CF41E1B2-1AF1-49B4-9FF7-4F121CF6DD45}" type="slidenum">
              <a:rPr lang="en-CA" smtClean="0"/>
              <a:t>12</a:t>
            </a:fld>
            <a:endParaRPr lang="en-CA"/>
          </a:p>
        </p:txBody>
      </p:sp>
    </p:spTree>
    <p:extLst>
      <p:ext uri="{BB962C8B-B14F-4D97-AF65-F5344CB8AC3E}">
        <p14:creationId xmlns:p14="http://schemas.microsoft.com/office/powerpoint/2010/main" val="352965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At the study site, the recorded sound levels were well below the normally accepted threshold of 50 decibels across the entire frequency range.  Remember, these measurement were taken behind the acoustic panels across asphalt and hardscape tennis courts.</a:t>
            </a:r>
          </a:p>
          <a:p>
            <a:endParaRPr lang="en-US" dirty="0">
              <a:ea typeface="Calibri"/>
              <a:cs typeface="Calibri"/>
            </a:endParaRPr>
          </a:p>
          <a:p>
            <a:r>
              <a:rPr lang="en-US" dirty="0">
                <a:ea typeface="Calibri"/>
                <a:cs typeface="Calibri"/>
              </a:rPr>
              <a:t>At Wain Park the intervening ground between the courts and the nearest homes is primarily grass and vegetation, which will attenuate the sound and reduce decibel levels even further.</a:t>
            </a:r>
          </a:p>
        </p:txBody>
      </p:sp>
      <p:sp>
        <p:nvSpPr>
          <p:cNvPr id="4" name="Slide Number Placeholder 3"/>
          <p:cNvSpPr>
            <a:spLocks noGrp="1"/>
          </p:cNvSpPr>
          <p:nvPr>
            <p:ph type="sldNum" sz="quarter" idx="5"/>
          </p:nvPr>
        </p:nvSpPr>
        <p:spPr/>
        <p:txBody>
          <a:bodyPr/>
          <a:lstStyle/>
          <a:p>
            <a:fld id="{CF41E1B2-1AF1-49B4-9FF7-4F121CF6DD45}" type="slidenum">
              <a:rPr lang="en-CA" smtClean="0"/>
              <a:t>13</a:t>
            </a:fld>
            <a:endParaRPr lang="en-CA"/>
          </a:p>
        </p:txBody>
      </p:sp>
    </p:spTree>
    <p:extLst>
      <p:ext uri="{BB962C8B-B14F-4D97-AF65-F5344CB8AC3E}">
        <p14:creationId xmlns:p14="http://schemas.microsoft.com/office/powerpoint/2010/main" val="212559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0" lvl="0" indent="0" algn="l" rtl="0">
              <a:spcBef>
                <a:spcPts val="0"/>
              </a:spcBef>
              <a:spcAft>
                <a:spcPts val="0"/>
              </a:spcAft>
              <a:buNone/>
            </a:pPr>
            <a:r>
              <a:rPr lang="en-US" b="1" dirty="0"/>
              <a:t>Expense/Cost: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Lets shift from sound to cost.</a:t>
            </a:r>
          </a:p>
          <a:p>
            <a:pPr marL="457200" lvl="0" indent="-317500" algn="l" rtl="0">
              <a:spcBef>
                <a:spcPts val="0"/>
              </a:spcBef>
              <a:spcAft>
                <a:spcPts val="0"/>
              </a:spcAft>
              <a:buSzPts val="1400"/>
              <a:buChar char="-"/>
            </a:pPr>
            <a:r>
              <a:rPr lang="en-US" dirty="0"/>
              <a:t>we received a quote from </a:t>
            </a:r>
            <a:r>
              <a:rPr lang="en-US" dirty="0" err="1"/>
              <a:t>Acoustifence</a:t>
            </a:r>
            <a:r>
              <a:rPr lang="en-US" dirty="0"/>
              <a:t>  on May 24, 2024 for $35 000 </a:t>
            </a:r>
            <a:r>
              <a:rPr lang="en-US" dirty="0" err="1"/>
              <a:t>cdn</a:t>
            </a:r>
            <a:endParaRPr lang="en-US" dirty="0"/>
          </a:p>
          <a:p>
            <a:pPr marL="457200" lvl="0" indent="-317500" algn="l" rtl="0">
              <a:spcBef>
                <a:spcPts val="0"/>
              </a:spcBef>
              <a:spcAft>
                <a:spcPts val="0"/>
              </a:spcAft>
              <a:buSzPts val="1400"/>
              <a:buChar char="-"/>
            </a:pPr>
            <a:r>
              <a:rPr lang="en-US" dirty="0"/>
              <a:t>they also confirmed that only 3 sides of the courts need to be covered</a:t>
            </a:r>
          </a:p>
          <a:p>
            <a:pPr marL="457200" lvl="0" indent="-317500" algn="l" rtl="0">
              <a:spcBef>
                <a:spcPts val="0"/>
              </a:spcBef>
              <a:spcAft>
                <a:spcPts val="0"/>
              </a:spcAft>
              <a:buSzPts val="1400"/>
              <a:buChar char="-"/>
            </a:pPr>
            <a:r>
              <a:rPr lang="en-US" b="0" u="sng" dirty="0">
                <a:solidFill>
                  <a:schemeClr val="tx1"/>
                </a:solidFill>
              </a:rPr>
              <a:t>we were</a:t>
            </a:r>
            <a:r>
              <a:rPr lang="en-US" b="0" u="sng" baseline="0" dirty="0">
                <a:solidFill>
                  <a:schemeClr val="tx1"/>
                </a:solidFill>
              </a:rPr>
              <a:t> informed</a:t>
            </a:r>
            <a:r>
              <a:rPr lang="en-US" b="0" u="sng" dirty="0">
                <a:solidFill>
                  <a:schemeClr val="tx1"/>
                </a:solidFill>
              </a:rPr>
              <a:t> that a quote received in</a:t>
            </a:r>
            <a:r>
              <a:rPr lang="en-US" b="0" u="sng" baseline="0" dirty="0">
                <a:solidFill>
                  <a:schemeClr val="tx1"/>
                </a:solidFill>
              </a:rPr>
              <a:t> December 2023 by NS staff,</a:t>
            </a:r>
            <a:r>
              <a:rPr lang="en-US" b="0" u="sng" dirty="0">
                <a:solidFill>
                  <a:schemeClr val="tx1"/>
                </a:solidFill>
              </a:rPr>
              <a:t> was from a local private company</a:t>
            </a:r>
            <a:r>
              <a:rPr lang="en-US" b="0" u="sng" baseline="0" dirty="0">
                <a:solidFill>
                  <a:schemeClr val="tx1"/>
                </a:solidFill>
              </a:rPr>
              <a:t> that would order and install panels for ~ $70,000. This quote </a:t>
            </a:r>
            <a:r>
              <a:rPr lang="en-US" b="0" u="sng" dirty="0">
                <a:solidFill>
                  <a:schemeClr val="tx1"/>
                </a:solidFill>
              </a:rPr>
              <a:t>included covering all 4 sides, and allowed for profit.</a:t>
            </a:r>
          </a:p>
          <a:p>
            <a:pPr marL="457200" lvl="0" indent="-317500" algn="l" rtl="0">
              <a:spcBef>
                <a:spcPts val="0"/>
              </a:spcBef>
              <a:spcAft>
                <a:spcPts val="0"/>
              </a:spcAft>
              <a:buSzPts val="1400"/>
              <a:buChar char="-"/>
            </a:pPr>
            <a:r>
              <a:rPr lang="en-US" b="0" u="sng" dirty="0">
                <a:solidFill>
                  <a:schemeClr val="tx1"/>
                </a:solidFill>
              </a:rPr>
              <a:t>Pickleball</a:t>
            </a:r>
            <a:r>
              <a:rPr lang="en-US" b="0" u="sng" baseline="0" dirty="0">
                <a:solidFill>
                  <a:schemeClr val="tx1"/>
                </a:solidFill>
              </a:rPr>
              <a:t> associations can order directly from the manufacture saving NS ~$35,000</a:t>
            </a:r>
          </a:p>
          <a:p>
            <a:pPr marL="457200" lvl="0" indent="-317500" algn="l" rtl="0">
              <a:spcBef>
                <a:spcPts val="0"/>
              </a:spcBef>
              <a:spcAft>
                <a:spcPts val="0"/>
              </a:spcAft>
              <a:buSzPts val="1400"/>
              <a:buChar char="-"/>
            </a:pPr>
            <a:r>
              <a:rPr lang="en-US" dirty="0"/>
              <a:t>SPPA has volunteers willing to install the product under District supervision - demonstrating our desire to work together and save the District money</a:t>
            </a:r>
            <a:endParaRPr lang="en-US" dirty="0">
              <a:ea typeface="Calibri"/>
              <a:cs typeface="Calibri"/>
            </a:endParaRPr>
          </a:p>
          <a:p>
            <a:pPr marL="457200" indent="-317500">
              <a:buSzPts val="1400"/>
              <a:buChar char="-"/>
            </a:pPr>
            <a:r>
              <a:rPr lang="en-US" dirty="0"/>
              <a:t>Also, the SPPA and VRPA offer to contribute financially to this project still stands</a:t>
            </a:r>
            <a:endParaRPr lang="en-US" dirty="0">
              <a:ea typeface="Calibri"/>
              <a:cs typeface="Calibri"/>
            </a:endParaRPr>
          </a:p>
          <a:p>
            <a:pPr marL="457200" lvl="0" indent="-317500" algn="l" rtl="0">
              <a:spcBef>
                <a:spcPts val="0"/>
              </a:spcBef>
              <a:spcAft>
                <a:spcPts val="0"/>
              </a:spcAft>
              <a:buSzPts val="1400"/>
              <a:buChar char="-"/>
            </a:pPr>
            <a:endParaRPr lang="en-US" dirty="0"/>
          </a:p>
          <a:p>
            <a:pPr marL="139700" lvl="0" indent="0" algn="l" rtl="0">
              <a:spcBef>
                <a:spcPts val="0"/>
              </a:spcBef>
              <a:spcAft>
                <a:spcPts val="0"/>
              </a:spcAft>
              <a:buSzPts val="1400"/>
              <a:buNone/>
            </a:pPr>
            <a:r>
              <a:rPr lang="en-US" b="1" dirty="0"/>
              <a:t>As for Durability……</a:t>
            </a:r>
          </a:p>
          <a:p>
            <a:pPr marL="139700" lvl="0" indent="0" algn="l" rtl="0">
              <a:spcBef>
                <a:spcPts val="0"/>
              </a:spcBef>
              <a:spcAft>
                <a:spcPts val="0"/>
              </a:spcAft>
              <a:buSzPts val="1400"/>
              <a:buNone/>
            </a:pPr>
            <a:endParaRPr lang="en-US" b="1" dirty="0"/>
          </a:p>
          <a:p>
            <a:pPr marL="139700" lvl="0" indent="0" algn="l" rtl="0">
              <a:spcBef>
                <a:spcPts val="0"/>
              </a:spcBef>
              <a:spcAft>
                <a:spcPts val="0"/>
              </a:spcAft>
              <a:buSzPts val="1400"/>
              <a:buNone/>
            </a:pPr>
            <a:r>
              <a:rPr lang="en-US" b="0" dirty="0"/>
              <a:t>As quoted in USA Pickleball</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mn-lt"/>
                <a:ea typeface="Calibri"/>
                <a:cs typeface="Calibri"/>
                <a:sym typeface="Calibri"/>
              </a:rPr>
              <a:t>“</a:t>
            </a:r>
            <a:r>
              <a:rPr lang="en-US" sz="1200" dirty="0" err="1">
                <a:solidFill>
                  <a:schemeClr val="dk1"/>
                </a:solidFill>
                <a:latin typeface="+mn-lt"/>
                <a:ea typeface="Calibri"/>
                <a:cs typeface="Calibri"/>
                <a:sym typeface="Calibri"/>
              </a:rPr>
              <a:t>Acoustifence</a:t>
            </a:r>
            <a:r>
              <a:rPr lang="en-US" sz="1200" dirty="0">
                <a:solidFill>
                  <a:schemeClr val="dk1"/>
                </a:solidFill>
                <a:latin typeface="+mn-lt"/>
                <a:ea typeface="Calibri"/>
                <a:cs typeface="Calibri"/>
                <a:sym typeface="Calibri"/>
              </a:rPr>
              <a:t> noise curtains have been installed on public and private pickleball courts across North America, from the heat of the sunbelt to the Canadian cold. They can handle full sun 24/7/365 and up to 200-degrees Fahrenheit, and cold temperatures down to -40. Once they are up your job is done, or as we like to say, you-can-set-it-and-forget-it” (</a:t>
            </a:r>
            <a:r>
              <a:rPr lang="en-US" sz="1200" i="1" dirty="0">
                <a:solidFill>
                  <a:schemeClr val="dk1"/>
                </a:solidFill>
                <a:latin typeface="+mn-lt"/>
                <a:ea typeface="Calibri"/>
                <a:cs typeface="Calibri"/>
                <a:sym typeface="Calibri"/>
              </a:rPr>
              <a:t>USA Pickleball, member news, August 6</a:t>
            </a:r>
            <a:r>
              <a:rPr lang="en-US" sz="1200" i="1" baseline="30000" dirty="0">
                <a:solidFill>
                  <a:schemeClr val="dk1"/>
                </a:solidFill>
                <a:latin typeface="+mn-lt"/>
                <a:ea typeface="Calibri"/>
                <a:cs typeface="Calibri"/>
                <a:sym typeface="Calibri"/>
              </a:rPr>
              <a:t>th</a:t>
            </a:r>
            <a:r>
              <a:rPr lang="en-US" sz="1200" i="1" dirty="0">
                <a:solidFill>
                  <a:schemeClr val="dk1"/>
                </a:solidFill>
                <a:latin typeface="+mn-lt"/>
                <a:ea typeface="Calibri"/>
                <a:cs typeface="Calibri"/>
                <a:sym typeface="Calibri"/>
              </a:rPr>
              <a:t>, 2020).</a:t>
            </a:r>
            <a:r>
              <a:rPr lang="en-US" sz="1200" dirty="0">
                <a:solidFill>
                  <a:schemeClr val="dk1"/>
                </a:solidFill>
                <a:latin typeface="+mn-lt"/>
                <a:ea typeface="Calibri"/>
                <a:cs typeface="Calibri"/>
                <a:sym typeface="Calibri"/>
              </a:rPr>
              <a:t> </a:t>
            </a:r>
            <a:endParaRPr lang="en-US" dirty="0"/>
          </a:p>
          <a:p>
            <a:endParaRPr lang="en-CA"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CF41E1B2-1AF1-49B4-9FF7-4F121CF6DD45}" type="slidenum">
              <a:rPr lang="en-CA" smtClean="0"/>
              <a:t>14</a:t>
            </a:fld>
            <a:endParaRPr lang="en-CA"/>
          </a:p>
        </p:txBody>
      </p:sp>
    </p:spTree>
    <p:extLst>
      <p:ext uri="{BB962C8B-B14F-4D97-AF65-F5344CB8AC3E}">
        <p14:creationId xmlns:p14="http://schemas.microsoft.com/office/powerpoint/2010/main" val="172103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 There are excellent examples of success stories using sound mitigation like </a:t>
            </a:r>
            <a:r>
              <a:rPr lang="en-US" dirty="0" err="1">
                <a:ea typeface="Calibri"/>
                <a:cs typeface="Calibri"/>
              </a:rPr>
              <a:t>Acoustifence</a:t>
            </a:r>
            <a:r>
              <a:rPr lang="en-US" dirty="0">
                <a:ea typeface="Calibri"/>
                <a:cs typeface="Calibri"/>
              </a:rPr>
              <a:t> right here in BC.</a:t>
            </a:r>
            <a:endParaRPr lang="en-US" dirty="0"/>
          </a:p>
          <a:p>
            <a:endParaRPr lang="en-US" b="1" dirty="0"/>
          </a:p>
          <a:p>
            <a:r>
              <a:rPr lang="en-US" b="1" dirty="0"/>
              <a:t>Delta Municipality: </a:t>
            </a:r>
            <a:endParaRPr lang="en-US" b="1" dirty="0">
              <a:ea typeface="Calibri"/>
              <a:cs typeface="Calibri"/>
            </a:endParaRPr>
          </a:p>
          <a:p>
            <a:endParaRPr lang="en-US" dirty="0"/>
          </a:p>
          <a:p>
            <a:pPr marL="285750" indent="-285750">
              <a:buFont typeface="Arial"/>
              <a:buChar char="•"/>
            </a:pPr>
            <a:r>
              <a:rPr lang="en-US" dirty="0"/>
              <a:t>Spoke with Dan Cooper,  Director of parks in Delta </a:t>
            </a:r>
            <a:endParaRPr lang="en-US" dirty="0">
              <a:cs typeface="Calibri"/>
            </a:endParaRPr>
          </a:p>
          <a:p>
            <a:pPr marL="285750" indent="-285750">
              <a:buFont typeface="Arial"/>
              <a:buChar char="•"/>
            </a:pPr>
            <a:r>
              <a:rPr lang="en-US" dirty="0"/>
              <a:t>No courts have been shut down</a:t>
            </a:r>
            <a:endParaRPr lang="en-US" dirty="0">
              <a:cs typeface="Calibri"/>
            </a:endParaRPr>
          </a:p>
          <a:p>
            <a:pPr marL="285750" indent="-285750">
              <a:buFont typeface="Arial"/>
              <a:buChar char="•"/>
            </a:pPr>
            <a:r>
              <a:rPr lang="en-US" dirty="0"/>
              <a:t>Currently adding sound mitigation at</a:t>
            </a:r>
            <a:r>
              <a:rPr lang="en-US" baseline="0" dirty="0"/>
              <a:t> Cromie park PB courts</a:t>
            </a:r>
            <a:r>
              <a:rPr lang="en-US" dirty="0"/>
              <a:t> </a:t>
            </a:r>
            <a:endParaRPr lang="en-US" dirty="0">
              <a:cs typeface="Calibri"/>
            </a:endParaRPr>
          </a:p>
          <a:p>
            <a:pPr marL="285750" indent="-285750">
              <a:buFont typeface="Arial"/>
              <a:buChar char="•"/>
            </a:pPr>
            <a:r>
              <a:rPr lang="en-US" dirty="0"/>
              <a:t>Considering adding </a:t>
            </a:r>
            <a:r>
              <a:rPr lang="en-US" baseline="0" dirty="0"/>
              <a:t>more</a:t>
            </a:r>
            <a:r>
              <a:rPr lang="en-US" dirty="0"/>
              <a:t> courts  “ we can’t keep up with</a:t>
            </a:r>
            <a:r>
              <a:rPr lang="en-US" baseline="0" dirty="0"/>
              <a:t> the demand”, now have 19 designated pickleball courts in Delta.</a:t>
            </a:r>
            <a:endParaRPr lang="en-US" baseline="0" dirty="0">
              <a:ea typeface="Calibri"/>
              <a:cs typeface="Calibri"/>
            </a:endParaRPr>
          </a:p>
          <a:p>
            <a:endParaRPr lang="en-US" baseline="0" dirty="0"/>
          </a:p>
          <a:p>
            <a:endParaRPr lang="en-US" baseline="0" dirty="0"/>
          </a:p>
          <a:p>
            <a:r>
              <a:rPr lang="en-CA" sz="1200" b="1" kern="1200" dirty="0">
                <a:solidFill>
                  <a:schemeClr val="tx1"/>
                </a:solidFill>
                <a:effectLst/>
                <a:latin typeface="+mn-lt"/>
                <a:ea typeface="+mn-ea"/>
                <a:cs typeface="+mn-cs"/>
              </a:rPr>
              <a:t>Myrtle Park</a:t>
            </a:r>
            <a:r>
              <a:rPr lang="en-CA" b="1" dirty="0"/>
              <a:t>,  </a:t>
            </a:r>
            <a:r>
              <a:rPr lang="en-CA" sz="1200" b="1" kern="1200" dirty="0">
                <a:solidFill>
                  <a:schemeClr val="tx1"/>
                </a:solidFill>
                <a:effectLst/>
                <a:latin typeface="+mn-lt"/>
                <a:ea typeface="+mn-ea"/>
                <a:cs typeface="+mn-cs"/>
              </a:rPr>
              <a:t>North Vancouver</a:t>
            </a:r>
            <a:endParaRPr lang="en-CA" b="1" dirty="0">
              <a:cs typeface="Calibri"/>
            </a:endParaRPr>
          </a:p>
          <a:p>
            <a:endParaRPr lang="en-CA" dirty="0"/>
          </a:p>
          <a:p>
            <a:pPr marL="285750" indent="-285750">
              <a:buFont typeface="Arial"/>
              <a:buChar char="•"/>
            </a:pPr>
            <a:r>
              <a:rPr lang="en-CA" dirty="0"/>
              <a:t>Spoke with Brad Snelling, Parks design and Planning for North Vancouver</a:t>
            </a:r>
            <a:endParaRPr lang="en-CA" dirty="0">
              <a:cs typeface="Calibri"/>
            </a:endParaRPr>
          </a:p>
          <a:p>
            <a:pPr marL="285750" indent="-285750">
              <a:buFont typeface="Arial"/>
              <a:buChar char="•"/>
            </a:pPr>
            <a:r>
              <a:rPr lang="en-CA" dirty="0"/>
              <a:t> Installed sound panels on</a:t>
            </a:r>
            <a:r>
              <a:rPr lang="en-CA" sz="1200" kern="1200" dirty="0">
                <a:solidFill>
                  <a:schemeClr val="tx1"/>
                </a:solidFill>
                <a:effectLst/>
                <a:latin typeface="+mn-lt"/>
                <a:ea typeface="+mn-ea"/>
                <a:cs typeface="+mn-cs"/>
              </a:rPr>
              <a:t> </a:t>
            </a:r>
            <a:r>
              <a:rPr lang="en-CA" dirty="0"/>
              <a:t>3 sides of courts</a:t>
            </a:r>
            <a:endParaRPr lang="en-CA" dirty="0">
              <a:cs typeface="Calibri"/>
            </a:endParaRPr>
          </a:p>
          <a:p>
            <a:pPr marL="285750" indent="-285750">
              <a:buFont typeface="Arial"/>
              <a:buChar char="•"/>
            </a:pPr>
            <a:r>
              <a:rPr lang="en-CA" dirty="0"/>
              <a:t>houses</a:t>
            </a:r>
            <a:r>
              <a:rPr lang="en-CA" sz="1200" kern="1200" dirty="0">
                <a:solidFill>
                  <a:schemeClr val="tx1"/>
                </a:solidFill>
                <a:effectLst/>
                <a:latin typeface="+mn-lt"/>
                <a:ea typeface="+mn-ea"/>
                <a:cs typeface="+mn-cs"/>
              </a:rPr>
              <a:t> 50 to 60 meters away</a:t>
            </a:r>
            <a:endParaRPr lang="en-CA" dirty="0">
              <a:cs typeface="Calibri"/>
            </a:endParaRPr>
          </a:p>
          <a:p>
            <a:pPr marL="285750" indent="-285750">
              <a:buFont typeface="Arial"/>
              <a:buChar char="•"/>
            </a:pPr>
            <a:r>
              <a:rPr lang="en-CA" dirty="0">
                <a:cs typeface="Calibri"/>
              </a:rPr>
              <a:t>"has made a</a:t>
            </a:r>
            <a:r>
              <a:rPr lang="en-CA" baseline="0" dirty="0">
                <a:cs typeface="Calibri"/>
              </a:rPr>
              <a:t> big</a:t>
            </a:r>
            <a:r>
              <a:rPr lang="en-CA" dirty="0">
                <a:cs typeface="Calibri"/>
              </a:rPr>
              <a:t> difference"</a:t>
            </a:r>
          </a:p>
          <a:p>
            <a:pPr marL="285750" lvl="0" indent="-285750">
              <a:buFont typeface="Arial"/>
              <a:buChar char="•"/>
            </a:pPr>
            <a:endParaRPr lang="en-CA" dirty="0">
              <a:ea typeface="Calibri"/>
              <a:cs typeface="Calibri"/>
            </a:endParaRPr>
          </a:p>
          <a:p>
            <a:r>
              <a:rPr lang="en-CA" b="1" dirty="0">
                <a:cs typeface="Calibri"/>
              </a:rPr>
              <a:t>Kinsmen Park, Cranbrook</a:t>
            </a:r>
          </a:p>
          <a:p>
            <a:endParaRPr lang="en-CA" b="1" dirty="0">
              <a:cs typeface="Calibri"/>
            </a:endParaRPr>
          </a:p>
          <a:p>
            <a:pPr marL="285750" indent="-285750">
              <a:buFont typeface="Arial"/>
              <a:buChar char="•"/>
            </a:pPr>
            <a:r>
              <a:rPr lang="en-CA" dirty="0">
                <a:cs typeface="Calibri"/>
              </a:rPr>
              <a:t>Talked with Trevor Thors, director of recreation</a:t>
            </a:r>
            <a:endParaRPr lang="en-CA" b="1" dirty="0">
              <a:cs typeface="Calibri"/>
            </a:endParaRPr>
          </a:p>
          <a:p>
            <a:pPr marL="285750" indent="-285750">
              <a:buFont typeface="Arial"/>
              <a:buChar char="•"/>
            </a:pPr>
            <a:r>
              <a:rPr lang="en-CA" dirty="0">
                <a:cs typeface="Calibri"/>
              </a:rPr>
              <a:t>There are 8 courts situated on flat land - only 15 feet from neighbours back fence</a:t>
            </a:r>
          </a:p>
          <a:p>
            <a:pPr marL="285750" indent="-285750">
              <a:buFont typeface="Arial"/>
              <a:buChar char="•"/>
            </a:pPr>
            <a:r>
              <a:rPr lang="en-CA" dirty="0">
                <a:cs typeface="Calibri"/>
              </a:rPr>
              <a:t>50% of the court fencing has </a:t>
            </a:r>
            <a:r>
              <a:rPr lang="en-CA" dirty="0" err="1">
                <a:cs typeface="Calibri"/>
              </a:rPr>
              <a:t>acoustifence</a:t>
            </a:r>
            <a:r>
              <a:rPr lang="en-CA" dirty="0">
                <a:cs typeface="Calibri"/>
              </a:rPr>
              <a:t> panels</a:t>
            </a:r>
          </a:p>
          <a:p>
            <a:pPr marL="285750" indent="-285750">
              <a:buFont typeface="Arial"/>
              <a:buChar char="•"/>
            </a:pPr>
            <a:r>
              <a:rPr lang="en-CA" dirty="0">
                <a:cs typeface="Calibri"/>
              </a:rPr>
              <a:t>There is an open side that reflects the sound across an open field</a:t>
            </a:r>
          </a:p>
          <a:p>
            <a:pPr marL="285750" indent="-285750">
              <a:buFont typeface="Arial"/>
              <a:buChar char="•"/>
            </a:pPr>
            <a:r>
              <a:rPr lang="en-CA" dirty="0">
                <a:cs typeface="Calibri"/>
              </a:rPr>
              <a:t>Panels are good in extreme weather</a:t>
            </a:r>
          </a:p>
          <a:p>
            <a:pPr marL="285750" indent="-285750">
              <a:buFont typeface="Arial"/>
              <a:buChar char="•"/>
            </a:pPr>
            <a:r>
              <a:rPr lang="en-CA" dirty="0">
                <a:cs typeface="Calibri"/>
              </a:rPr>
              <a:t>No further complaints" we have neighbours calling to give us Kudos"</a:t>
            </a:r>
          </a:p>
          <a:p>
            <a:pPr marL="285750" indent="-285750">
              <a:buFont typeface="Arial"/>
              <a:buChar char="•"/>
            </a:pPr>
            <a:endParaRPr lang="en-CA" dirty="0">
              <a:cs typeface="Calibri"/>
            </a:endParaRPr>
          </a:p>
          <a:p>
            <a:r>
              <a:rPr lang="en-CA" b="1" dirty="0">
                <a:cs typeface="Calibri"/>
              </a:rPr>
              <a:t>Robinson Recreation Park, Penticton</a:t>
            </a:r>
            <a:endParaRPr lang="en-CA" dirty="0">
              <a:cs typeface="Calibri"/>
            </a:endParaRPr>
          </a:p>
          <a:p>
            <a:endParaRPr lang="en-CA" b="1" dirty="0">
              <a:cs typeface="Calibri"/>
            </a:endParaRPr>
          </a:p>
          <a:p>
            <a:pPr marL="285750" indent="-285750">
              <a:buFont typeface="Arial"/>
              <a:buChar char="•"/>
            </a:pPr>
            <a:r>
              <a:rPr lang="en-CA" dirty="0">
                <a:cs typeface="Calibri"/>
              </a:rPr>
              <a:t>Spoke to Todd Whyte, parks supervisor</a:t>
            </a:r>
            <a:endParaRPr lang="en-CA" b="1" dirty="0">
              <a:cs typeface="Calibri"/>
            </a:endParaRPr>
          </a:p>
          <a:p>
            <a:pPr marL="285750" indent="-285750">
              <a:buFont typeface="Arial"/>
              <a:buChar char="•"/>
            </a:pPr>
            <a:r>
              <a:rPr lang="en-CA" dirty="0">
                <a:cs typeface="Calibri"/>
              </a:rPr>
              <a:t>6 courts, houses are only 20-30 meters away</a:t>
            </a:r>
          </a:p>
          <a:p>
            <a:pPr marL="285750" indent="-285750">
              <a:buFont typeface="Arial"/>
              <a:buChar char="•"/>
            </a:pPr>
            <a:r>
              <a:rPr lang="en-CA" dirty="0">
                <a:cs typeface="Calibri"/>
              </a:rPr>
              <a:t>Added sound mitigation, </a:t>
            </a:r>
            <a:r>
              <a:rPr lang="en-CA" dirty="0" err="1">
                <a:cs typeface="Calibri"/>
              </a:rPr>
              <a:t>acoustifence</a:t>
            </a:r>
            <a:r>
              <a:rPr lang="en-CA" dirty="0">
                <a:cs typeface="Calibri"/>
              </a:rPr>
              <a:t>, to 3 sides of courts 2 years ago</a:t>
            </a:r>
          </a:p>
          <a:p>
            <a:pPr marL="285750" indent="-285750">
              <a:buFont typeface="Arial"/>
              <a:buChar char="•"/>
            </a:pPr>
            <a:r>
              <a:rPr lang="en-CA" dirty="0">
                <a:cs typeface="Calibri"/>
              </a:rPr>
              <a:t>"very successful"</a:t>
            </a:r>
          </a:p>
          <a:p>
            <a:pPr marL="285750" indent="-285750">
              <a:buFont typeface="Arial"/>
              <a:buChar char="•"/>
            </a:pPr>
            <a:endParaRPr lang="en-CA" dirty="0">
              <a:ea typeface="Calibri"/>
              <a:cs typeface="Calibri"/>
            </a:endParaRPr>
          </a:p>
          <a:p>
            <a:r>
              <a:rPr lang="en-CA" b="1" dirty="0">
                <a:ea typeface="Calibri"/>
                <a:cs typeface="Calibri"/>
              </a:rPr>
              <a:t>Queen Elizabeth Park</a:t>
            </a:r>
          </a:p>
          <a:p>
            <a:endParaRPr lang="en-US" b="1" dirty="0">
              <a:ea typeface="Calibri"/>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ea typeface="Calibri"/>
                <a:cs typeface="Calibri"/>
              </a:rPr>
              <a:t>Email</a:t>
            </a:r>
            <a:r>
              <a:rPr lang="en-US" b="0" baseline="0" dirty="0">
                <a:ea typeface="Calibri"/>
                <a:cs typeface="Calibri"/>
              </a:rPr>
              <a:t> received from </a:t>
            </a:r>
            <a:r>
              <a:rPr lang="en-US" sz="1200" b="0" i="0" kern="1200" dirty="0">
                <a:solidFill>
                  <a:schemeClr val="tx1"/>
                </a:solidFill>
                <a:effectLst/>
                <a:latin typeface="+mn-lt"/>
                <a:ea typeface="+mn-ea"/>
                <a:cs typeface="+mn-cs"/>
              </a:rPr>
              <a:t>Nicole </a:t>
            </a:r>
            <a:r>
              <a:rPr lang="en-US" sz="1200" b="0" i="0" kern="1200" dirty="0" err="1">
                <a:solidFill>
                  <a:schemeClr val="tx1"/>
                </a:solidFill>
                <a:effectLst/>
                <a:latin typeface="+mn-lt"/>
                <a:ea typeface="+mn-ea"/>
                <a:cs typeface="+mn-cs"/>
              </a:rPr>
              <a:t>Taddune</a:t>
            </a:r>
            <a:r>
              <a:rPr lang="en-US" sz="1200" b="0" i="0" kern="1200" dirty="0">
                <a:solidFill>
                  <a:schemeClr val="tx1"/>
                </a:solidFill>
                <a:effectLst/>
                <a:latin typeface="+mn-lt"/>
                <a:ea typeface="+mn-ea"/>
                <a:cs typeface="+mn-cs"/>
              </a:rPr>
              <a:t>, Landscape Architect |Senior Project Manager – Park Development, Vancouver Park Board</a:t>
            </a:r>
          </a:p>
          <a:p>
            <a:endParaRPr lang="en-CA" b="0" dirty="0">
              <a:ea typeface="Calibri"/>
              <a:cs typeface="Calibri"/>
            </a:endParaRPr>
          </a:p>
          <a:p>
            <a:endParaRPr lang="en-CA" b="1" dirty="0">
              <a:ea typeface="Calibri"/>
              <a:cs typeface="Calibri"/>
            </a:endParaRPr>
          </a:p>
          <a:p>
            <a:r>
              <a:rPr lang="en-US" sz="1200" b="0" i="0" kern="1200" dirty="0">
                <a:solidFill>
                  <a:schemeClr val="tx1"/>
                </a:solidFill>
                <a:effectLst/>
                <a:latin typeface="+mn-lt"/>
                <a:ea typeface="+mn-ea"/>
                <a:cs typeface="+mn-cs"/>
              </a:rPr>
              <a:t>Hello Brad,</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Thank you for reaching out to the Park Board.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Regarding our approach to noise mitigation at Queen Elizabeth Park Pickleball courts, several measures were undertaken to both mitigate Pickleball noise generated from these courts, and to understand best practices for future implementation. Our approach included:</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Installation of </a:t>
            </a:r>
            <a:r>
              <a:rPr lang="en-US" sz="1200" b="0" i="0" kern="1200" dirty="0" err="1">
                <a:solidFill>
                  <a:schemeClr val="tx1"/>
                </a:solidFill>
                <a:effectLst/>
                <a:latin typeface="+mn-lt"/>
                <a:ea typeface="+mn-ea"/>
                <a:cs typeface="+mn-cs"/>
              </a:rPr>
              <a:t>AcoustiFence</a:t>
            </a:r>
            <a:r>
              <a:rPr lang="en-US" sz="1200" b="0" i="0" kern="1200" dirty="0">
                <a:solidFill>
                  <a:schemeClr val="tx1"/>
                </a:solidFill>
                <a:effectLst/>
                <a:latin typeface="+mn-lt"/>
                <a:ea typeface="+mn-ea"/>
                <a:cs typeface="+mn-cs"/>
              </a:rPr>
              <a:t> (see attached)</a:t>
            </a:r>
          </a:p>
          <a:p>
            <a:r>
              <a:rPr lang="en-US" sz="1200" b="0" i="0" kern="1200" dirty="0">
                <a:solidFill>
                  <a:schemeClr val="tx1"/>
                </a:solidFill>
                <a:effectLst/>
                <a:latin typeface="+mn-lt"/>
                <a:ea typeface="+mn-ea"/>
                <a:cs typeface="+mn-cs"/>
              </a:rPr>
              <a:t>·        A noise evaluation conducted before and after the installation of the noise barrier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The pre-installation acoustic study determined the recommended extents and height for the barrier and it was then installed accordingly. A post-installation evaluation indicated that the installation of the barrier had reduced the noise emanating from the courts to the extent that it is no longer discernable relative to other sources of community noise.</a:t>
            </a:r>
            <a:endParaRPr lang="en-CA" b="1" dirty="0">
              <a:ea typeface="Calibri"/>
              <a:cs typeface="Calibri"/>
            </a:endParaRPr>
          </a:p>
          <a:p>
            <a:endParaRPr lang="en-CA" b="1" dirty="0">
              <a:ea typeface="Calibri"/>
              <a:cs typeface="Calibri"/>
            </a:endParaRPr>
          </a:p>
          <a:p>
            <a:endParaRPr lang="en-CA" dirty="0">
              <a:ea typeface="Calibri"/>
              <a:cs typeface="Calibri"/>
            </a:endParaRPr>
          </a:p>
          <a:p>
            <a:pPr lvl="0"/>
            <a:endParaRPr lang="en-CA" b="1" dirty="0">
              <a:ea typeface="Calibri"/>
              <a:cs typeface="Calibri"/>
            </a:endParaRPr>
          </a:p>
          <a:p>
            <a:endParaRPr lang="en-CA" dirty="0"/>
          </a:p>
          <a:p>
            <a:pPr lvl="0"/>
            <a:endParaRPr lang="en-CA" dirty="0">
              <a:cs typeface="Calibri"/>
            </a:endParaRPr>
          </a:p>
          <a:p>
            <a:endParaRPr lang="en-CA" dirty="0"/>
          </a:p>
          <a:p>
            <a:endParaRPr lang="en-CA" dirty="0">
              <a:ea typeface="Calibri"/>
              <a:cs typeface="Calibri"/>
            </a:endParaRPr>
          </a:p>
          <a:p>
            <a:endParaRPr lang="en-CA" dirty="0">
              <a:ea typeface="Calibri"/>
              <a:cs typeface="Calibri"/>
            </a:endParaRPr>
          </a:p>
          <a:p>
            <a:endParaRPr lang="en-CA" dirty="0">
              <a:ea typeface="Calibri"/>
              <a:cs typeface="Calibri"/>
            </a:endParaRPr>
          </a:p>
          <a:p>
            <a:endParaRPr lang="en-CA" dirty="0">
              <a:ea typeface="Calibri"/>
              <a:cs typeface="Calibri"/>
            </a:endParaRPr>
          </a:p>
        </p:txBody>
      </p:sp>
      <p:sp>
        <p:nvSpPr>
          <p:cNvPr id="4" name="Slide Number Placeholder 3"/>
          <p:cNvSpPr>
            <a:spLocks noGrp="1"/>
          </p:cNvSpPr>
          <p:nvPr>
            <p:ph type="sldNum" sz="quarter" idx="10"/>
          </p:nvPr>
        </p:nvSpPr>
        <p:spPr/>
        <p:txBody>
          <a:bodyPr/>
          <a:lstStyle/>
          <a:p>
            <a:fld id="{CF41E1B2-1AF1-49B4-9FF7-4F121CF6DD45}" type="slidenum">
              <a:rPr lang="en-CA" smtClean="0"/>
              <a:t>15</a:t>
            </a:fld>
            <a:endParaRPr lang="en-CA"/>
          </a:p>
        </p:txBody>
      </p:sp>
    </p:spTree>
    <p:extLst>
      <p:ext uri="{BB962C8B-B14F-4D97-AF65-F5344CB8AC3E}">
        <p14:creationId xmlns:p14="http://schemas.microsoft.com/office/powerpoint/2010/main" val="1436157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We want to find a solution that results in the Wain Park pickleball courts reopening.  The elephant in the room is the many arguments made AGAINST keeping the Wain Park pickleball courts open.  There seemed to be little focus on the actual solution: that being sound mitigation.  I believe you have heard loud and clear, from hundreds of NS residents in support of the pickleball community</a:t>
            </a:r>
            <a:r>
              <a:rPr lang="en-US" baseline="0" dirty="0"/>
              <a:t> (this includes 1794 people who have signed the petition)</a:t>
            </a:r>
            <a:r>
              <a:rPr lang="en-US" dirty="0"/>
              <a:t>…  that they want you to reconsider opening the courts, after the installation of sound mitigation, as discussed here.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SPPA and the pickleball community request and welcome the opportunity to participate in a stakeholder group which includes local residents, so that we can work together on a mutually acceptable solution that maintains the Wain Park pickleball courts for pickleball and respects the surrounding neighbours.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ask you to take this request seriously.  </a:t>
            </a:r>
          </a:p>
          <a:p>
            <a:pPr marL="457200" lvl="0" indent="-317500" algn="l" rtl="0">
              <a:spcBef>
                <a:spcPts val="0"/>
              </a:spcBef>
              <a:spcAft>
                <a:spcPts val="0"/>
              </a:spcAft>
              <a:buSzPts val="1400"/>
              <a:buChar char="-"/>
            </a:pPr>
            <a:r>
              <a:rPr lang="en-US" dirty="0"/>
              <a:t>Let the community know you will re-open, not re-purpose, the Wain Park pickleball courts. </a:t>
            </a:r>
            <a:r>
              <a:rPr lang="en-US" u="sng" dirty="0">
                <a:solidFill>
                  <a:srgbClr val="FF0000"/>
                </a:solidFill>
              </a:rPr>
              <a:t>(Repurposed option</a:t>
            </a:r>
            <a:r>
              <a:rPr lang="en-US" u="sng" baseline="0" dirty="0">
                <a:solidFill>
                  <a:srgbClr val="FF0000"/>
                </a:solidFill>
              </a:rPr>
              <a:t>s in report include Handball, ball hockey, basketball–all can be very loud), who plays handball???</a:t>
            </a:r>
            <a:endParaRPr lang="en-US" u="sng" dirty="0">
              <a:solidFill>
                <a:srgbClr val="FF0000"/>
              </a:solidFill>
            </a:endParaRPr>
          </a:p>
          <a:p>
            <a:pPr marL="457200" lvl="0" indent="-317500" algn="l" rtl="0">
              <a:spcBef>
                <a:spcPts val="0"/>
              </a:spcBef>
              <a:spcAft>
                <a:spcPts val="0"/>
              </a:spcAft>
              <a:buSzPts val="1400"/>
              <a:buChar char="-"/>
            </a:pPr>
            <a:r>
              <a:rPr lang="en-US" dirty="0"/>
              <a:t>Establish a Wain Park stakeholder group welcoming all stakeholders: local residents, local pickleball associations, local “un-associated” </a:t>
            </a:r>
            <a:r>
              <a:rPr lang="en-US" dirty="0" err="1"/>
              <a:t>pickleballers</a:t>
            </a:r>
            <a:r>
              <a:rPr lang="en-US" dirty="0"/>
              <a:t>, and any other interested parties.</a:t>
            </a:r>
          </a:p>
          <a:p>
            <a:pPr marL="457200" indent="-317500">
              <a:buSzPts val="1400"/>
              <a:buChar char="-"/>
            </a:pPr>
            <a:r>
              <a:rPr lang="en-US" dirty="0"/>
              <a:t>Work towards the installation of sound mitigation panels as soon as possible.</a:t>
            </a:r>
            <a:endParaRPr lang="en-US" dirty="0">
              <a:ea typeface="Calibri"/>
              <a:cs typeface="Calibri"/>
            </a:endParaRPr>
          </a:p>
          <a:p>
            <a:pPr marL="457200" lvl="0" indent="-317500" algn="l" rtl="0">
              <a:spcBef>
                <a:spcPts val="0"/>
              </a:spcBef>
              <a:spcAft>
                <a:spcPts val="0"/>
              </a:spcAft>
              <a:buSzPts val="1400"/>
              <a:buChar char="-"/>
            </a:pPr>
            <a:r>
              <a:rPr lang="en-US" dirty="0"/>
              <a:t>aside: remove all re-purposing comments in the draft Park Management Plan and draft OCP (2024) as a show of transparency and cooperation.</a:t>
            </a: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16</a:t>
            </a:fld>
            <a:endParaRPr lang="en-CA"/>
          </a:p>
        </p:txBody>
      </p:sp>
    </p:spTree>
    <p:extLst>
      <p:ext uri="{BB962C8B-B14F-4D97-AF65-F5344CB8AC3E}">
        <p14:creationId xmlns:p14="http://schemas.microsoft.com/office/powerpoint/2010/main" val="57150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a:t>
            </a:r>
            <a:r>
              <a:rPr lang="en-US" baseline="0" dirty="0"/>
              <a:t>k you and I’m h</a:t>
            </a:r>
            <a:r>
              <a:rPr lang="en-US" dirty="0"/>
              <a:t>appy to answer any questions you may have</a:t>
            </a:r>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17</a:t>
            </a:fld>
            <a:endParaRPr lang="en-CA"/>
          </a:p>
        </p:txBody>
      </p:sp>
    </p:spTree>
    <p:extLst>
      <p:ext uri="{BB962C8B-B14F-4D97-AF65-F5344CB8AC3E}">
        <p14:creationId xmlns:p14="http://schemas.microsoft.com/office/powerpoint/2010/main" val="131335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talk about sound.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have a child who was born with just 25% of his hearing intact and I have been extensively involved in workplace health and safety, so I have some familiarity with sound.</a:t>
            </a:r>
          </a:p>
          <a:p>
            <a:pPr marL="0" lvl="0" indent="0" algn="l" rtl="0">
              <a:spcBef>
                <a:spcPts val="0"/>
              </a:spcBef>
              <a:spcAft>
                <a:spcPts val="0"/>
              </a:spcAft>
              <a:buNone/>
            </a:pPr>
            <a:endParaRPr lang="en-US" dirty="0"/>
          </a:p>
          <a:p>
            <a:r>
              <a:rPr lang="en-US" dirty="0"/>
              <a:t>Sound is measured in volume (decibels) and tone (hertz).  </a:t>
            </a:r>
            <a:endParaRPr lang="en-US" dirty="0">
              <a:ea typeface="Calibri"/>
              <a:cs typeface="Calibri"/>
            </a:endParaRPr>
          </a:p>
          <a:p>
            <a:pPr marL="0" lvl="0" indent="0" algn="l" rtl="0">
              <a:spcBef>
                <a:spcPts val="0"/>
              </a:spcBef>
              <a:spcAft>
                <a:spcPts val="0"/>
              </a:spcAft>
              <a:buNone/>
            </a:pPr>
            <a:endParaRPr lang="en-US" dirty="0"/>
          </a:p>
          <a:p>
            <a:r>
              <a:rPr lang="en-US" dirty="0"/>
              <a:t>Very loud volume (120 dB) can permanently damage hearing instantly and permanently; repeated exposure to loud volume can cause short or long term hearing loss.   Fortunately pickleball does not involve these volume levels.</a:t>
            </a:r>
            <a:endParaRPr lang="en-US" dirty="0">
              <a:ea typeface="Calibri"/>
              <a:cs typeface="Calibri"/>
            </a:endParaRPr>
          </a:p>
          <a:p>
            <a:pPr marL="0" lvl="0" indent="0" algn="l" rtl="0">
              <a:spcBef>
                <a:spcPts val="0"/>
              </a:spcBef>
              <a:spcAft>
                <a:spcPts val="0"/>
              </a:spcAft>
              <a:buNone/>
            </a:pPr>
            <a:endParaRPr lang="en-US" dirty="0"/>
          </a:p>
          <a:p>
            <a:r>
              <a:rPr lang="en-US" dirty="0"/>
              <a:t>We hear a wide range of tones and are more sensitive to some than others - With respect to pickleball the 'pop' sound occurs at ~ 1200 hertz</a:t>
            </a:r>
            <a:endParaRPr lang="en-US" u="sng" dirty="0">
              <a:ea typeface="Calibri"/>
              <a:cs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interesting to note that volume is generally the only measure used to define a problem.</a:t>
            </a: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2</a:t>
            </a:fld>
            <a:endParaRPr lang="en-CA"/>
          </a:p>
        </p:txBody>
      </p:sp>
    </p:spTree>
    <p:extLst>
      <p:ext uri="{BB962C8B-B14F-4D97-AF65-F5344CB8AC3E}">
        <p14:creationId xmlns:p14="http://schemas.microsoft.com/office/powerpoint/2010/main" val="250257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a:defRPr/>
            </a:pPr>
            <a:r>
              <a:rPr lang="en-US" dirty="0"/>
              <a:t>Conversation fits in the range of 50-60 dB</a:t>
            </a:r>
            <a:endParaRPr lang="en-US" u="sng"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F41E1B2-1AF1-49B4-9FF7-4F121CF6DD45}" type="slidenum">
              <a:rPr lang="en-CA" smtClean="0"/>
              <a:t>3</a:t>
            </a:fld>
            <a:endParaRPr lang="en-CA"/>
          </a:p>
        </p:txBody>
      </p:sp>
    </p:spTree>
    <p:extLst>
      <p:ext uri="{BB962C8B-B14F-4D97-AF65-F5344CB8AC3E}">
        <p14:creationId xmlns:p14="http://schemas.microsoft.com/office/powerpoint/2010/main" val="129776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Carnarvon Park Pickleball Sound Study was conducted for 3 reasons:</a:t>
            </a:r>
          </a:p>
          <a:p>
            <a:pPr marL="457200" lvl="0" indent="-317500" algn="l" rtl="0">
              <a:spcBef>
                <a:spcPts val="0"/>
              </a:spcBef>
              <a:spcAft>
                <a:spcPts val="0"/>
              </a:spcAft>
              <a:buSzPts val="1400"/>
              <a:buChar char="-"/>
            </a:pPr>
            <a:r>
              <a:rPr lang="en-US" dirty="0"/>
              <a:t>to establish a scientific baseline</a:t>
            </a:r>
          </a:p>
          <a:p>
            <a:pPr marL="457200" lvl="0" indent="-317500" algn="l" rtl="0">
              <a:spcBef>
                <a:spcPts val="0"/>
              </a:spcBef>
              <a:spcAft>
                <a:spcPts val="0"/>
              </a:spcAft>
              <a:buSzPts val="1400"/>
              <a:buChar char="-"/>
            </a:pPr>
            <a:r>
              <a:rPr lang="en-US" dirty="0"/>
              <a:t>to dispel some of the inaccurate data provided through the process that led to the Wain Park court closure</a:t>
            </a:r>
          </a:p>
          <a:p>
            <a:pPr marL="457200" lvl="0" indent="-317500" algn="l" rtl="0">
              <a:spcBef>
                <a:spcPts val="0"/>
              </a:spcBef>
              <a:spcAft>
                <a:spcPts val="0"/>
              </a:spcAft>
              <a:buSzPts val="1400"/>
              <a:buChar char="-"/>
            </a:pPr>
            <a:r>
              <a:rPr lang="en-US" dirty="0"/>
              <a:t>to demonstrate the effectiveness of sound mitigation.</a:t>
            </a:r>
          </a:p>
          <a:p>
            <a:pPr marL="457200" indent="-317500">
              <a:buSzPts val="1400"/>
              <a:buChar char="-"/>
            </a:pPr>
            <a:endParaRPr lang="en-US" dirty="0">
              <a:ea typeface="Calibri"/>
              <a:cs typeface="Calibri"/>
            </a:endParaRPr>
          </a:p>
          <a:p>
            <a:pPr marL="139700">
              <a:buSzPts val="1400"/>
            </a:pPr>
            <a:r>
              <a:rPr lang="en-US" dirty="0">
                <a:ea typeface="Calibri"/>
                <a:cs typeface="Calibri"/>
              </a:rPr>
              <a:t>To avoid concerns of bias we engaged Jordan </a:t>
            </a:r>
            <a:r>
              <a:rPr lang="en-US" dirty="0" err="1">
                <a:ea typeface="Calibri"/>
                <a:cs typeface="Calibri"/>
              </a:rPr>
              <a:t>Mikkers</a:t>
            </a:r>
            <a:r>
              <a:rPr lang="en-US" dirty="0">
                <a:ea typeface="Calibri"/>
                <a:cs typeface="Calibri"/>
              </a:rPr>
              <a:t> of Maximum Prototyping to conduct the study. Jordan had previously done a pickleball sound study for Oak Bay and was highly recommended</a:t>
            </a:r>
          </a:p>
          <a:p>
            <a:pPr marL="457200" indent="-317500">
              <a:buSzPts val="1400"/>
              <a:buChar char="-"/>
            </a:pPr>
            <a:endParaRPr lang="en-US" dirty="0">
              <a:ea typeface="Calibri"/>
              <a:cs typeface="Calibri"/>
            </a:endParaRPr>
          </a:p>
          <a:p>
            <a:pPr marL="139700">
              <a:buSzPts val="1400"/>
            </a:pPr>
            <a:r>
              <a:rPr lang="en-US" dirty="0">
                <a:ea typeface="Calibri"/>
                <a:cs typeface="Calibri"/>
              </a:rPr>
              <a:t>Due to time constraints we will not be discussing the effectiveness of quiet paddles this evening. We would be happy to discuss the results with council at a later date.</a:t>
            </a: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CF41E1B2-1AF1-49B4-9FF7-4F121CF6DD45}" type="slidenum">
              <a:rPr lang="en-CA" smtClean="0"/>
              <a:t>4</a:t>
            </a:fld>
            <a:endParaRPr lang="en-CA"/>
          </a:p>
        </p:txBody>
      </p:sp>
    </p:spTree>
    <p:extLst>
      <p:ext uri="{BB962C8B-B14F-4D97-AF65-F5344CB8AC3E}">
        <p14:creationId xmlns:p14="http://schemas.microsoft.com/office/powerpoint/2010/main" val="383021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are some of the inaccurate statement that were stated to be reasons for the Wain Park court closure.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believe this presentation will dispel all of them.</a:t>
            </a: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5</a:t>
            </a:fld>
            <a:endParaRPr lang="en-CA"/>
          </a:p>
        </p:txBody>
      </p:sp>
    </p:spTree>
    <p:extLst>
      <p:ext uri="{BB962C8B-B14F-4D97-AF65-F5344CB8AC3E}">
        <p14:creationId xmlns:p14="http://schemas.microsoft.com/office/powerpoint/2010/main" val="66289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purpose of the study was to prove that sound mitigation using acoustic panels would work at Wain Park.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 needed to find the</a:t>
            </a:r>
            <a:r>
              <a:rPr lang="en-US" sz="1200" baseline="0" dirty="0"/>
              <a:t> best available comparable </a:t>
            </a:r>
            <a:r>
              <a:rPr lang="en-US" sz="1200" dirty="0"/>
              <a:t>park and conduct a detailed sound study. Carnarvon</a:t>
            </a:r>
            <a:r>
              <a:rPr lang="en-US" sz="1200" baseline="0" dirty="0"/>
              <a:t> Park was the obvious choice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As there are many similarities to Wain Park</a:t>
            </a:r>
          </a:p>
          <a:p>
            <a:pPr marL="1143000" marR="0" lvl="1" indent="-457200" algn="l" defTabSz="914400" rtl="0" eaLnBrk="1" fontAlgn="auto" latinLnBrk="0" hangingPunct="1">
              <a:lnSpc>
                <a:spcPct val="100000"/>
              </a:lnSpc>
              <a:spcBef>
                <a:spcPts val="0"/>
              </a:spcBef>
              <a:spcAft>
                <a:spcPts val="0"/>
              </a:spcAft>
              <a:buClrTx/>
              <a:buSzTx/>
              <a:buFont typeface="Calibri"/>
              <a:buAutoNum type="arabicPeriod"/>
              <a:tabLst/>
              <a:defRPr/>
            </a:pPr>
            <a:endParaRPr lang="en-US" sz="1600" baseline="0" dirty="0">
              <a:ea typeface="Calibri"/>
              <a:cs typeface="Calibri"/>
            </a:endParaRPr>
          </a:p>
          <a:p>
            <a:pPr marL="685800" lvl="1" indent="0">
              <a:buFont typeface="+mj-lt"/>
              <a:buNone/>
            </a:pPr>
            <a:r>
              <a:rPr lang="en-US" sz="1600" dirty="0"/>
              <a:t>Carnarvon Park as five (5) pickleball courts enclosed in an unused lacrosse box. It is part of a large recreational park complex within an urban setting. Sound mitigation through the installation of acoustic panels was successful. Carnarvon Park has several important physical similarities to Wain Park;</a:t>
            </a:r>
          </a:p>
          <a:p>
            <a:pPr marL="1885950" lvl="3" indent="-285750"/>
            <a:r>
              <a:rPr lang="en-US" sz="1400" dirty="0"/>
              <a:t>Both are located on flat terrain  –and level ground allows to break line of sight/sound to homes</a:t>
            </a:r>
          </a:p>
          <a:p>
            <a:pPr marL="1885950" lvl="3" indent="-285750"/>
            <a:r>
              <a:rPr lang="en-US" sz="1400" dirty="0"/>
              <a:t>Both are surrounded by 3m (10’) high chain link fences</a:t>
            </a:r>
          </a:p>
          <a:p>
            <a:pPr marL="1885950" lvl="3" indent="-285750"/>
            <a:r>
              <a:rPr lang="en-US" sz="1400" dirty="0"/>
              <a:t>Both are bordered on one side by an open field – soft ground attenuates sound more rapidly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r>
              <a:rPr lang="en-US" sz="1200" dirty="0"/>
              <a:t>The results could then be extrapolated to Wain Park to predict sound levels at nearby residences if acoustic panels were installed.</a:t>
            </a:r>
            <a:r>
              <a:rPr lang="en-US" dirty="0"/>
              <a:t>  </a:t>
            </a:r>
            <a:endParaRPr lang="en-US" sz="1200" dirty="0">
              <a:ea typeface="Calibri"/>
              <a:cs typeface="Calibri"/>
            </a:endParaRP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6</a:t>
            </a:fld>
            <a:endParaRPr lang="en-CA"/>
          </a:p>
        </p:txBody>
      </p:sp>
    </p:spTree>
    <p:extLst>
      <p:ext uri="{BB962C8B-B14F-4D97-AF65-F5344CB8AC3E}">
        <p14:creationId xmlns:p14="http://schemas.microsoft.com/office/powerpoint/2010/main" val="2546052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3 factors were learned at Carnarvon with results easily applied to Wain Park.  In a simple statement: To be effective you must </a:t>
            </a:r>
          </a:p>
          <a:p>
            <a:pPr marL="457200" lvl="0" indent="-317500" algn="l" rtl="0">
              <a:spcBef>
                <a:spcPts val="0"/>
              </a:spcBef>
              <a:spcAft>
                <a:spcPts val="0"/>
              </a:spcAft>
              <a:buSzPts val="1400"/>
              <a:buChar char="-"/>
            </a:pPr>
            <a:r>
              <a:rPr lang="en-US" dirty="0"/>
              <a:t>reflect the sound away from residents, </a:t>
            </a:r>
          </a:p>
          <a:p>
            <a:pPr marL="457200" lvl="0" indent="-317500" algn="l" rtl="0">
              <a:spcBef>
                <a:spcPts val="0"/>
              </a:spcBef>
              <a:spcAft>
                <a:spcPts val="0"/>
              </a:spcAft>
              <a:buSzPts val="1400"/>
              <a:buChar char="-"/>
            </a:pPr>
            <a:r>
              <a:rPr lang="en-US" dirty="0"/>
              <a:t>with effective sight-line elimination, and </a:t>
            </a:r>
          </a:p>
          <a:p>
            <a:pPr marL="457200" lvl="0" indent="-317500" algn="l" rtl="0">
              <a:spcBef>
                <a:spcPts val="0"/>
              </a:spcBef>
              <a:spcAft>
                <a:spcPts val="0"/>
              </a:spcAft>
              <a:buSzPts val="1400"/>
              <a:buChar char="-"/>
            </a:pPr>
            <a:r>
              <a:rPr lang="en-US" dirty="0"/>
              <a:t>reduce both volume (decibels) and tone (hertz).</a:t>
            </a:r>
          </a:p>
          <a:p>
            <a:endParaRPr lang="en-US" dirty="0">
              <a:cs typeface="Calibri"/>
            </a:endParaRPr>
          </a:p>
        </p:txBody>
      </p:sp>
      <p:sp>
        <p:nvSpPr>
          <p:cNvPr id="4" name="Slide Number Placeholder 3"/>
          <p:cNvSpPr>
            <a:spLocks noGrp="1"/>
          </p:cNvSpPr>
          <p:nvPr>
            <p:ph type="sldNum" sz="quarter" idx="5"/>
          </p:nvPr>
        </p:nvSpPr>
        <p:spPr/>
        <p:txBody>
          <a:bodyPr/>
          <a:lstStyle/>
          <a:p>
            <a:fld id="{CF41E1B2-1AF1-49B4-9FF7-4F121CF6DD45}" type="slidenum">
              <a:rPr lang="en-CA" smtClean="0"/>
              <a:t>7</a:t>
            </a:fld>
            <a:endParaRPr lang="en-CA"/>
          </a:p>
        </p:txBody>
      </p:sp>
    </p:spTree>
    <p:extLst>
      <p:ext uri="{BB962C8B-B14F-4D97-AF65-F5344CB8AC3E}">
        <p14:creationId xmlns:p14="http://schemas.microsoft.com/office/powerpoint/2010/main" val="36698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dirty="0">
                <a:cs typeface="Calibri"/>
              </a:rPr>
              <a:t> </a:t>
            </a:r>
            <a:endParaRPr lang="en-US" dirty="0"/>
          </a:p>
          <a:p>
            <a:pPr marL="457200" lvl="0" indent="-317500" algn="l" rtl="0">
              <a:spcBef>
                <a:spcPts val="0"/>
              </a:spcBef>
              <a:spcAft>
                <a:spcPts val="0"/>
              </a:spcAft>
              <a:buSzPts val="1400"/>
              <a:buChar char="-"/>
            </a:pPr>
            <a:r>
              <a:rPr lang="en-US" dirty="0"/>
              <a:t>3 sides of the pickleball courts have acoustic panels, with the 4th side facing the playing field  - almost identical to Wain Park</a:t>
            </a:r>
          </a:p>
          <a:p>
            <a:pPr marL="457200" lvl="0" indent="-317500" algn="l" rtl="0">
              <a:spcBef>
                <a:spcPts val="0"/>
              </a:spcBef>
              <a:spcAft>
                <a:spcPts val="0"/>
              </a:spcAft>
              <a:buSzPts val="1400"/>
              <a:buChar char="-"/>
            </a:pPr>
            <a:endParaRPr lang="en-US" dirty="0"/>
          </a:p>
          <a:p>
            <a:pPr marL="457200" indent="-317500">
              <a:buSzPts val="1400"/>
              <a:buChar char="-"/>
            </a:pPr>
            <a:r>
              <a:rPr lang="en-US" dirty="0"/>
              <a:t>the nearest house, across the road, is 33 meters away  - at Wain Park the nearest house  is 50 meters away</a:t>
            </a:r>
            <a:endParaRPr lang="en-US" dirty="0">
              <a:ea typeface="Calibri"/>
              <a:cs typeface="Calibri"/>
            </a:endParaRPr>
          </a:p>
          <a:p>
            <a:pPr marL="139700" lvl="0" indent="0" algn="l" rtl="0">
              <a:spcBef>
                <a:spcPts val="0"/>
              </a:spcBef>
              <a:spcAft>
                <a:spcPts val="0"/>
              </a:spcAft>
              <a:buSzPts val="1400"/>
              <a:buNone/>
            </a:pPr>
            <a:endParaRPr lang="en-US" dirty="0"/>
          </a:p>
          <a:p>
            <a:endParaRPr lang="en-CA" dirty="0">
              <a:ea typeface="Calibri"/>
              <a:cs typeface="Calibri"/>
            </a:endParaRPr>
          </a:p>
        </p:txBody>
      </p:sp>
      <p:sp>
        <p:nvSpPr>
          <p:cNvPr id="4" name="Slide Number Placeholder 3"/>
          <p:cNvSpPr>
            <a:spLocks noGrp="1"/>
          </p:cNvSpPr>
          <p:nvPr>
            <p:ph type="sldNum" sz="quarter" idx="10"/>
          </p:nvPr>
        </p:nvSpPr>
        <p:spPr/>
        <p:txBody>
          <a:bodyPr/>
          <a:lstStyle/>
          <a:p>
            <a:fld id="{CF41E1B2-1AF1-49B4-9FF7-4F121CF6DD45}" type="slidenum">
              <a:rPr lang="en-CA" smtClean="0"/>
              <a:t>8</a:t>
            </a:fld>
            <a:endParaRPr lang="en-CA"/>
          </a:p>
        </p:txBody>
      </p:sp>
    </p:spTree>
    <p:extLst>
      <p:ext uri="{BB962C8B-B14F-4D97-AF65-F5344CB8AC3E}">
        <p14:creationId xmlns:p14="http://schemas.microsoft.com/office/powerpoint/2010/main" val="1436857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Wain and Carnarvon parks are very comparable, in terms of lay of the land,  however Wain has the added benefit of soft ground and hedges and trees to help mitigate the sound.</a:t>
            </a:r>
          </a:p>
          <a:p>
            <a:endParaRPr lang="en-CA" dirty="0"/>
          </a:p>
        </p:txBody>
      </p:sp>
      <p:sp>
        <p:nvSpPr>
          <p:cNvPr id="4" name="Slide Number Placeholder 3"/>
          <p:cNvSpPr>
            <a:spLocks noGrp="1"/>
          </p:cNvSpPr>
          <p:nvPr>
            <p:ph type="sldNum" sz="quarter" idx="10"/>
          </p:nvPr>
        </p:nvSpPr>
        <p:spPr/>
        <p:txBody>
          <a:bodyPr/>
          <a:lstStyle/>
          <a:p>
            <a:fld id="{CF41E1B2-1AF1-49B4-9FF7-4F121CF6DD45}" type="slidenum">
              <a:rPr lang="en-CA" smtClean="0"/>
              <a:t>9</a:t>
            </a:fld>
            <a:endParaRPr lang="en-CA"/>
          </a:p>
        </p:txBody>
      </p:sp>
    </p:spTree>
    <p:extLst>
      <p:ext uri="{BB962C8B-B14F-4D97-AF65-F5344CB8AC3E}">
        <p14:creationId xmlns:p14="http://schemas.microsoft.com/office/powerpoint/2010/main" val="297465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E86C39-0BE4-4808-A2C7-D867173B9169}" type="datetimeFigureOut">
              <a:rPr lang="en-CA" smtClean="0"/>
              <a:t>2024-07-11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AE74C52-6916-4D57-81E1-D44E5D18AB46}"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E86C39-0BE4-4808-A2C7-D867173B9169}" type="datetimeFigureOut">
              <a:rPr lang="en-CA" smtClean="0"/>
              <a:t>2024-07-11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AE74C52-6916-4D57-81E1-D44E5D18AB46}"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BE86C39-0BE4-4808-A2C7-D867173B9169}" type="datetimeFigureOut">
              <a:rPr lang="en-CA" smtClean="0"/>
              <a:t>2024-07-11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AE74C52-6916-4D57-81E1-D44E5D18AB46}" type="slidenum">
              <a:rPr lang="en-CA" smtClean="0"/>
              <a:t>‹#›</a:t>
            </a:fld>
            <a:endParaRPr lang="en-CA"/>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E86C39-0BE4-4808-A2C7-D867173B9169}" type="datetimeFigureOut">
              <a:rPr lang="en-CA" smtClean="0"/>
              <a:t>2024-07-11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AE74C52-6916-4D57-81E1-D44E5D18AB46}" type="slidenum">
              <a:rPr lang="en-CA" smtClean="0"/>
              <a:t>‹#›</a:t>
            </a:fld>
            <a:endParaRPr lang="en-CA"/>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E86C39-0BE4-4808-A2C7-D867173B9169}" type="datetimeFigureOut">
              <a:rPr lang="en-CA" smtClean="0"/>
              <a:t>2024-07-11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AE74C52-6916-4D57-81E1-D44E5D18AB46}"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BE86C39-0BE4-4808-A2C7-D867173B9169}" type="datetimeFigureOut">
              <a:rPr lang="en-CA" smtClean="0"/>
              <a:t>2024-07-11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AE74C52-6916-4D57-81E1-D44E5D18AB46}" type="slidenum">
              <a:rPr lang="en-CA" smtClean="0"/>
              <a:t>‹#›</a:t>
            </a:fld>
            <a:endParaRPr lang="en-CA"/>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E86C39-0BE4-4808-A2C7-D867173B9169}" type="datetimeFigureOut">
              <a:rPr lang="en-CA" smtClean="0"/>
              <a:t>2024-07-11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AE74C52-6916-4D57-81E1-D44E5D18AB46}"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E86C39-0BE4-4808-A2C7-D867173B9169}" type="datetimeFigureOut">
              <a:rPr lang="en-CA" smtClean="0"/>
              <a:t>2024-07-11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AE74C52-6916-4D57-81E1-D44E5D18AB46}"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BE86C39-0BE4-4808-A2C7-D867173B9169}" type="datetimeFigureOut">
              <a:rPr lang="en-CA" smtClean="0"/>
              <a:t>2024-07-11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AE74C52-6916-4D57-81E1-D44E5D18AB46}"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BE86C39-0BE4-4808-A2C7-D867173B9169}" type="datetimeFigureOut">
              <a:rPr lang="en-CA" smtClean="0"/>
              <a:t>2024-07-11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AE74C52-6916-4D57-81E1-D44E5D18AB46}" type="slidenum">
              <a:rPr lang="en-CA" smtClean="0"/>
              <a:t>‹#›</a:t>
            </a:fld>
            <a:endParaRPr lang="en-CA"/>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E86C39-0BE4-4808-A2C7-D867173B9169}" type="datetimeFigureOut">
              <a:rPr lang="en-CA" smtClean="0"/>
              <a:t>2024-07-11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AE74C52-6916-4D57-81E1-D44E5D18AB46}" type="slidenum">
              <a:rPr lang="en-CA" smtClean="0"/>
              <a:t>‹#›</a:t>
            </a:fld>
            <a:endParaRPr lang="en-CA"/>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BE86C39-0BE4-4808-A2C7-D867173B9169}" type="datetimeFigureOut">
              <a:rPr lang="en-CA" smtClean="0"/>
              <a:t>2024-07-11</a:t>
            </a:fld>
            <a:endParaRPr lang="en-CA"/>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CA"/>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AE74C52-6916-4D57-81E1-D44E5D18AB46}" type="slidenum">
              <a:rPr lang="en-CA" smtClean="0"/>
              <a:t>‹#›</a:t>
            </a:fld>
            <a:endParaRPr lang="en-CA"/>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980728"/>
            <a:ext cx="7175351" cy="1793167"/>
          </a:xfrm>
        </p:spPr>
        <p:txBody>
          <a:bodyPr/>
          <a:lstStyle/>
          <a:p>
            <a:r>
              <a:rPr lang="en-US" dirty="0">
                <a:solidFill>
                  <a:schemeClr val="tx1"/>
                </a:solidFill>
              </a:rPr>
              <a:t>CARNARVON PARK PICKLEBALL SOUND STUDY</a:t>
            </a:r>
            <a:endParaRPr lang="en-CA" dirty="0">
              <a:solidFill>
                <a:schemeClr val="tx1"/>
              </a:solidFill>
            </a:endParaRPr>
          </a:p>
        </p:txBody>
      </p:sp>
      <p:sp>
        <p:nvSpPr>
          <p:cNvPr id="3" name="Subtitle 2"/>
          <p:cNvSpPr>
            <a:spLocks noGrp="1"/>
          </p:cNvSpPr>
          <p:nvPr>
            <p:ph type="subTitle" idx="1"/>
          </p:nvPr>
        </p:nvSpPr>
        <p:spPr/>
        <p:txBody>
          <a:bodyPr/>
          <a:lstStyle/>
          <a:p>
            <a:r>
              <a:rPr lang="en-US" dirty="0"/>
              <a:t>A JOINT EFFORT BETWEEN THE SAANICH PENINSULA PICKLEBALL ASSOCIATION (SPPA) AND THE VICTORIA REGIONAL PICKLEBALL ASSOCIATION (VRPA)</a:t>
            </a:r>
          </a:p>
          <a:p>
            <a:endParaRPr lang="en-CA" dirty="0"/>
          </a:p>
        </p:txBody>
      </p:sp>
    </p:spTree>
    <p:extLst>
      <p:ext uri="{BB962C8B-B14F-4D97-AF65-F5344CB8AC3E}">
        <p14:creationId xmlns:p14="http://schemas.microsoft.com/office/powerpoint/2010/main" val="3328664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nnis court with net and a fence&#10;&#10;Description automatically generated">
            <a:extLst>
              <a:ext uri="{FF2B5EF4-FFF2-40B4-BE49-F238E27FC236}">
                <a16:creationId xmlns:a16="http://schemas.microsoft.com/office/drawing/2014/main" id="{B1D53891-9B14-834C-3966-126A9DE97B42}"/>
              </a:ext>
            </a:extLst>
          </p:cNvPr>
          <p:cNvPicPr>
            <a:picLocks noChangeAspect="1"/>
          </p:cNvPicPr>
          <p:nvPr/>
        </p:nvPicPr>
        <p:blipFill>
          <a:blip r:embed="rId3"/>
          <a:stretch>
            <a:fillRect/>
          </a:stretch>
        </p:blipFill>
        <p:spPr>
          <a:xfrm>
            <a:off x="179512" y="2468888"/>
            <a:ext cx="4185669" cy="3636998"/>
          </a:xfrm>
          <a:prstGeom prst="rect">
            <a:avLst/>
          </a:prstGeom>
        </p:spPr>
      </p:pic>
      <p:pic>
        <p:nvPicPr>
          <p:cNvPr id="3" name="Picture 2" descr="A tennis court with a net&#10;&#10;Description automatically generated">
            <a:extLst>
              <a:ext uri="{FF2B5EF4-FFF2-40B4-BE49-F238E27FC236}">
                <a16:creationId xmlns:a16="http://schemas.microsoft.com/office/drawing/2014/main" id="{F48BC777-8797-6B85-4E54-3567D57B58D2}"/>
              </a:ext>
            </a:extLst>
          </p:cNvPr>
          <p:cNvPicPr>
            <a:picLocks noChangeAspect="1"/>
          </p:cNvPicPr>
          <p:nvPr/>
        </p:nvPicPr>
        <p:blipFill>
          <a:blip r:embed="rId4"/>
          <a:stretch>
            <a:fillRect/>
          </a:stretch>
        </p:blipFill>
        <p:spPr>
          <a:xfrm>
            <a:off x="4716016" y="2468888"/>
            <a:ext cx="4248473" cy="3636998"/>
          </a:xfrm>
          <a:prstGeom prst="rect">
            <a:avLst/>
          </a:prstGeom>
        </p:spPr>
      </p:pic>
      <p:sp>
        <p:nvSpPr>
          <p:cNvPr id="4" name="TextBox 3"/>
          <p:cNvSpPr txBox="1"/>
          <p:nvPr/>
        </p:nvSpPr>
        <p:spPr>
          <a:xfrm>
            <a:off x="1141773" y="1632560"/>
            <a:ext cx="8658404" cy="461665"/>
          </a:xfrm>
          <a:prstGeom prst="rect">
            <a:avLst/>
          </a:prstGeom>
          <a:noFill/>
        </p:spPr>
        <p:txBody>
          <a:bodyPr wrap="square" lIns="91440" tIns="45720" rIns="91440" bIns="45720" rtlCol="0" anchor="t">
            <a:spAutoFit/>
          </a:bodyPr>
          <a:lstStyle/>
          <a:p>
            <a:r>
              <a:rPr lang="en-US" sz="2400" dirty="0"/>
              <a:t>3</a:t>
            </a:r>
            <a:r>
              <a:rPr lang="en-US" sz="2000" dirty="0"/>
              <a:t>m perimeter fence breaks line of sight/sound to nearby homes</a:t>
            </a:r>
            <a:endParaRPr lang="en-CA" sz="2000" dirty="0"/>
          </a:p>
        </p:txBody>
      </p:sp>
      <p:sp>
        <p:nvSpPr>
          <p:cNvPr id="5" name="TextBox 4"/>
          <p:cNvSpPr txBox="1"/>
          <p:nvPr/>
        </p:nvSpPr>
        <p:spPr>
          <a:xfrm>
            <a:off x="1547664" y="6165304"/>
            <a:ext cx="1872208" cy="369332"/>
          </a:xfrm>
          <a:prstGeom prst="rect">
            <a:avLst/>
          </a:prstGeom>
          <a:noFill/>
        </p:spPr>
        <p:txBody>
          <a:bodyPr wrap="square" rtlCol="0">
            <a:spAutoFit/>
          </a:bodyPr>
          <a:lstStyle/>
          <a:p>
            <a:r>
              <a:rPr lang="en-US" dirty="0"/>
              <a:t>Looking West</a:t>
            </a:r>
            <a:endParaRPr lang="en-CA" dirty="0"/>
          </a:p>
        </p:txBody>
      </p:sp>
      <p:sp>
        <p:nvSpPr>
          <p:cNvPr id="6" name="TextBox 5"/>
          <p:cNvSpPr txBox="1"/>
          <p:nvPr/>
        </p:nvSpPr>
        <p:spPr>
          <a:xfrm>
            <a:off x="6012160" y="6165304"/>
            <a:ext cx="1800200" cy="369332"/>
          </a:xfrm>
          <a:prstGeom prst="rect">
            <a:avLst/>
          </a:prstGeom>
          <a:noFill/>
        </p:spPr>
        <p:txBody>
          <a:bodyPr wrap="square" rtlCol="0">
            <a:spAutoFit/>
          </a:bodyPr>
          <a:lstStyle/>
          <a:p>
            <a:r>
              <a:rPr lang="en-US" dirty="0"/>
              <a:t>Looking North</a:t>
            </a:r>
            <a:endParaRPr lang="en-CA" dirty="0"/>
          </a:p>
        </p:txBody>
      </p:sp>
      <p:sp>
        <p:nvSpPr>
          <p:cNvPr id="9" name="TextBox 8">
            <a:extLst>
              <a:ext uri="{FF2B5EF4-FFF2-40B4-BE49-F238E27FC236}">
                <a16:creationId xmlns:a16="http://schemas.microsoft.com/office/drawing/2014/main" id="{C87E1985-0D7B-A81F-E8E6-ABF9EB73837E}"/>
              </a:ext>
            </a:extLst>
          </p:cNvPr>
          <p:cNvSpPr txBox="1"/>
          <p:nvPr/>
        </p:nvSpPr>
        <p:spPr>
          <a:xfrm>
            <a:off x="254150" y="1033870"/>
            <a:ext cx="82130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Why Did Sound Mitigation Work at </a:t>
            </a:r>
            <a:r>
              <a:rPr lang="en-US" sz="2800" b="1"/>
              <a:t>the Study Site</a:t>
            </a:r>
            <a:r>
              <a:rPr lang="en-US" sz="2800" b="1" dirty="0"/>
              <a:t>?</a:t>
            </a:r>
          </a:p>
        </p:txBody>
      </p:sp>
      <p:sp>
        <p:nvSpPr>
          <p:cNvPr id="8" name="Oval 7">
            <a:extLst>
              <a:ext uri="{FF2B5EF4-FFF2-40B4-BE49-F238E27FC236}">
                <a16:creationId xmlns:a16="http://schemas.microsoft.com/office/drawing/2014/main" id="{EF2343FC-BBFA-6B85-BD40-521529C05F35}"/>
              </a:ext>
            </a:extLst>
          </p:cNvPr>
          <p:cNvSpPr/>
          <p:nvPr/>
        </p:nvSpPr>
        <p:spPr>
          <a:xfrm>
            <a:off x="355597" y="1713594"/>
            <a:ext cx="616449" cy="53939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spTree>
    <p:extLst>
      <p:ext uri="{BB962C8B-B14F-4D97-AF65-F5344CB8AC3E}">
        <p14:creationId xmlns:p14="http://schemas.microsoft.com/office/powerpoint/2010/main" val="168440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nnis court with net and trees&#10;&#10;Description automatically generated">
            <a:extLst>
              <a:ext uri="{FF2B5EF4-FFF2-40B4-BE49-F238E27FC236}">
                <a16:creationId xmlns:a16="http://schemas.microsoft.com/office/drawing/2014/main" id="{DD78AEB7-24D0-5BB9-A704-CCCA444E618C}"/>
              </a:ext>
            </a:extLst>
          </p:cNvPr>
          <p:cNvPicPr>
            <a:picLocks noChangeAspect="1"/>
          </p:cNvPicPr>
          <p:nvPr/>
        </p:nvPicPr>
        <p:blipFill>
          <a:blip r:embed="rId3"/>
          <a:stretch>
            <a:fillRect/>
          </a:stretch>
        </p:blipFill>
        <p:spPr>
          <a:xfrm>
            <a:off x="107504" y="2276870"/>
            <a:ext cx="4307787" cy="3602721"/>
          </a:xfrm>
          <a:prstGeom prst="rect">
            <a:avLst/>
          </a:prstGeom>
        </p:spPr>
      </p:pic>
      <p:pic>
        <p:nvPicPr>
          <p:cNvPr id="3" name="Picture 2" descr="A tennis court with a green flag&#10;&#10;Description automatically generated">
            <a:extLst>
              <a:ext uri="{FF2B5EF4-FFF2-40B4-BE49-F238E27FC236}">
                <a16:creationId xmlns:a16="http://schemas.microsoft.com/office/drawing/2014/main" id="{96C0FC1E-A8C1-8AE8-1024-F0CC8FCA4DDC}"/>
              </a:ext>
            </a:extLst>
          </p:cNvPr>
          <p:cNvPicPr>
            <a:picLocks noChangeAspect="1"/>
          </p:cNvPicPr>
          <p:nvPr/>
        </p:nvPicPr>
        <p:blipFill>
          <a:blip r:embed="rId4"/>
          <a:stretch>
            <a:fillRect/>
          </a:stretch>
        </p:blipFill>
        <p:spPr>
          <a:xfrm>
            <a:off x="4644008" y="2276614"/>
            <a:ext cx="4392488" cy="3602977"/>
          </a:xfrm>
          <a:prstGeom prst="rect">
            <a:avLst/>
          </a:prstGeom>
        </p:spPr>
      </p:pic>
      <p:sp>
        <p:nvSpPr>
          <p:cNvPr id="4" name="TextBox 3"/>
          <p:cNvSpPr txBox="1"/>
          <p:nvPr/>
        </p:nvSpPr>
        <p:spPr>
          <a:xfrm>
            <a:off x="467544" y="1065389"/>
            <a:ext cx="6718118" cy="523220"/>
          </a:xfrm>
          <a:prstGeom prst="rect">
            <a:avLst/>
          </a:prstGeom>
          <a:noFill/>
        </p:spPr>
        <p:txBody>
          <a:bodyPr wrap="square" lIns="91440" tIns="45720" rIns="91440" bIns="45720" rtlCol="0" anchor="t">
            <a:spAutoFit/>
          </a:bodyPr>
          <a:lstStyle/>
          <a:p>
            <a:r>
              <a:rPr lang="en-US" sz="2800" b="1" dirty="0"/>
              <a:t>Will Sound Mitigation Work at Wain Park?</a:t>
            </a:r>
            <a:endParaRPr lang="en-CA" sz="2800" b="1"/>
          </a:p>
        </p:txBody>
      </p:sp>
      <p:sp>
        <p:nvSpPr>
          <p:cNvPr id="5" name="TextBox 4"/>
          <p:cNvSpPr txBox="1"/>
          <p:nvPr/>
        </p:nvSpPr>
        <p:spPr>
          <a:xfrm>
            <a:off x="1259632" y="6021288"/>
            <a:ext cx="2952328" cy="369332"/>
          </a:xfrm>
          <a:prstGeom prst="rect">
            <a:avLst/>
          </a:prstGeom>
          <a:noFill/>
        </p:spPr>
        <p:txBody>
          <a:bodyPr wrap="square" rtlCol="0">
            <a:spAutoFit/>
          </a:bodyPr>
          <a:lstStyle/>
          <a:p>
            <a:r>
              <a:rPr lang="en-US" dirty="0"/>
              <a:t>    Looking East </a:t>
            </a:r>
            <a:endParaRPr lang="en-CA" dirty="0"/>
          </a:p>
        </p:txBody>
      </p:sp>
      <p:sp>
        <p:nvSpPr>
          <p:cNvPr id="6" name="TextBox 5"/>
          <p:cNvSpPr txBox="1"/>
          <p:nvPr/>
        </p:nvSpPr>
        <p:spPr>
          <a:xfrm>
            <a:off x="5652120" y="6021288"/>
            <a:ext cx="2520280" cy="369332"/>
          </a:xfrm>
          <a:prstGeom prst="rect">
            <a:avLst/>
          </a:prstGeom>
          <a:noFill/>
        </p:spPr>
        <p:txBody>
          <a:bodyPr wrap="square" rtlCol="0">
            <a:spAutoFit/>
          </a:bodyPr>
          <a:lstStyle/>
          <a:p>
            <a:r>
              <a:rPr lang="en-US" dirty="0"/>
              <a:t>    Looking North</a:t>
            </a:r>
            <a:endParaRPr lang="en-CA" dirty="0"/>
          </a:p>
        </p:txBody>
      </p:sp>
      <p:sp>
        <p:nvSpPr>
          <p:cNvPr id="7" name="TextBox 6">
            <a:extLst>
              <a:ext uri="{FF2B5EF4-FFF2-40B4-BE49-F238E27FC236}">
                <a16:creationId xmlns:a16="http://schemas.microsoft.com/office/drawing/2014/main" id="{985CF834-F8F8-68D0-032F-933E1A81357C}"/>
              </a:ext>
            </a:extLst>
          </p:cNvPr>
          <p:cNvSpPr txBox="1"/>
          <p:nvPr/>
        </p:nvSpPr>
        <p:spPr>
          <a:xfrm>
            <a:off x="910236" y="1661361"/>
            <a:ext cx="81179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Yes</a:t>
            </a:r>
            <a:r>
              <a:rPr lang="en-US" sz="2000" dirty="0"/>
              <a:t> -</a:t>
            </a:r>
            <a:r>
              <a:rPr lang="en-US" sz="2400" dirty="0"/>
              <a:t> 3</a:t>
            </a:r>
            <a:r>
              <a:rPr lang="en-US" sz="2000" dirty="0"/>
              <a:t>m perimeter fence breaks line of sight/sound to </a:t>
            </a:r>
            <a:r>
              <a:rPr lang="en-US" sz="2000" b="1" dirty="0"/>
              <a:t>ALL</a:t>
            </a:r>
            <a:r>
              <a:rPr lang="en-US" sz="2000" dirty="0"/>
              <a:t> nearby homes.</a:t>
            </a:r>
            <a:endParaRPr lang="en-US" sz="2000" b="1" dirty="0"/>
          </a:p>
        </p:txBody>
      </p:sp>
      <p:sp>
        <p:nvSpPr>
          <p:cNvPr id="9" name="Oval 8">
            <a:extLst>
              <a:ext uri="{FF2B5EF4-FFF2-40B4-BE49-F238E27FC236}">
                <a16:creationId xmlns:a16="http://schemas.microsoft.com/office/drawing/2014/main" id="{4A91473F-5787-B581-A2C1-06BBD96378A7}"/>
              </a:ext>
            </a:extLst>
          </p:cNvPr>
          <p:cNvSpPr/>
          <p:nvPr/>
        </p:nvSpPr>
        <p:spPr>
          <a:xfrm>
            <a:off x="282380" y="1649669"/>
            <a:ext cx="629294" cy="52655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2</a:t>
            </a:r>
          </a:p>
        </p:txBody>
      </p:sp>
    </p:spTree>
    <p:extLst>
      <p:ext uri="{BB962C8B-B14F-4D97-AF65-F5344CB8AC3E}">
        <p14:creationId xmlns:p14="http://schemas.microsoft.com/office/powerpoint/2010/main" val="1203068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ChangeAspect="1"/>
          </p:cNvGraphicFramePr>
          <p:nvPr>
            <p:extLst>
              <p:ext uri="{D42A27DB-BD31-4B8C-83A1-F6EECF244321}">
                <p14:modId xmlns:p14="http://schemas.microsoft.com/office/powerpoint/2010/main" val="1334682682"/>
              </p:ext>
            </p:extLst>
          </p:nvPr>
        </p:nvGraphicFramePr>
        <p:xfrm>
          <a:off x="3769372" y="2262809"/>
          <a:ext cx="5105672"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869325" y="1639824"/>
            <a:ext cx="8134102" cy="707886"/>
          </a:xfrm>
          <a:prstGeom prst="rect">
            <a:avLst/>
          </a:prstGeom>
          <a:noFill/>
        </p:spPr>
        <p:txBody>
          <a:bodyPr wrap="square" lIns="91440" tIns="45720" rIns="91440" bIns="45720" rtlCol="0" anchor="t">
            <a:spAutoFit/>
          </a:bodyPr>
          <a:lstStyle/>
          <a:p>
            <a:r>
              <a:rPr lang="en-US" sz="2000" dirty="0"/>
              <a:t>The acoustic panels brought sound levels down well below the 50dB target across the entire frequency range</a:t>
            </a:r>
            <a:r>
              <a:rPr lang="en-US" sz="2000" b="1" dirty="0"/>
              <a:t> </a:t>
            </a:r>
            <a:r>
              <a:rPr lang="en-US" sz="2000" dirty="0"/>
              <a:t>(Location 2)</a:t>
            </a:r>
            <a:r>
              <a:rPr lang="en-US" sz="2000" b="1" dirty="0"/>
              <a:t>   </a:t>
            </a:r>
            <a:endParaRPr lang="en-US" sz="2000" dirty="0"/>
          </a:p>
        </p:txBody>
      </p:sp>
      <p:pic>
        <p:nvPicPr>
          <p:cNvPr id="4" name="Picture 3" descr="Aerial view of a sports field and a baseball field&#10;&#10;Description automatically generated">
            <a:extLst>
              <a:ext uri="{FF2B5EF4-FFF2-40B4-BE49-F238E27FC236}">
                <a16:creationId xmlns:a16="http://schemas.microsoft.com/office/drawing/2014/main" id="{1DE44DE9-6107-9B5D-634E-2D475F0D325E}"/>
              </a:ext>
            </a:extLst>
          </p:cNvPr>
          <p:cNvPicPr>
            <a:picLocks noChangeAspect="1"/>
          </p:cNvPicPr>
          <p:nvPr/>
        </p:nvPicPr>
        <p:blipFill>
          <a:blip r:embed="rId4"/>
          <a:stretch>
            <a:fillRect/>
          </a:stretch>
        </p:blipFill>
        <p:spPr>
          <a:xfrm>
            <a:off x="320794" y="2393506"/>
            <a:ext cx="3741389" cy="3801731"/>
          </a:xfrm>
          <a:prstGeom prst="rect">
            <a:avLst/>
          </a:prstGeom>
        </p:spPr>
      </p:pic>
      <p:sp>
        <p:nvSpPr>
          <p:cNvPr id="5" name="TextBox 4">
            <a:extLst>
              <a:ext uri="{FF2B5EF4-FFF2-40B4-BE49-F238E27FC236}">
                <a16:creationId xmlns:a16="http://schemas.microsoft.com/office/drawing/2014/main" id="{DC2F882A-BB96-D3E7-22FA-232318784F3A}"/>
              </a:ext>
            </a:extLst>
          </p:cNvPr>
          <p:cNvSpPr txBox="1"/>
          <p:nvPr/>
        </p:nvSpPr>
        <p:spPr>
          <a:xfrm>
            <a:off x="443023" y="1039628"/>
            <a:ext cx="82579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Why Did Sound Mitigation Work </a:t>
            </a:r>
            <a:r>
              <a:rPr lang="en-US" sz="2800" b="1"/>
              <a:t>at the Study Site</a:t>
            </a:r>
            <a:r>
              <a:rPr lang="en-US" sz="2800" b="1" dirty="0"/>
              <a:t>?</a:t>
            </a:r>
          </a:p>
        </p:txBody>
      </p:sp>
      <p:sp>
        <p:nvSpPr>
          <p:cNvPr id="8" name="Oval 7">
            <a:extLst>
              <a:ext uri="{FF2B5EF4-FFF2-40B4-BE49-F238E27FC236}">
                <a16:creationId xmlns:a16="http://schemas.microsoft.com/office/drawing/2014/main" id="{213051A5-6DF9-9D19-9004-4FE8326EEAE1}"/>
              </a:ext>
            </a:extLst>
          </p:cNvPr>
          <p:cNvSpPr/>
          <p:nvPr/>
        </p:nvSpPr>
        <p:spPr>
          <a:xfrm>
            <a:off x="304837" y="1640200"/>
            <a:ext cx="565080" cy="552237"/>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3</a:t>
            </a:r>
          </a:p>
        </p:txBody>
      </p:sp>
    </p:spTree>
    <p:extLst>
      <p:ext uri="{BB962C8B-B14F-4D97-AF65-F5344CB8AC3E}">
        <p14:creationId xmlns:p14="http://schemas.microsoft.com/office/powerpoint/2010/main" val="3146291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A7858E-2B08-3284-A387-8D7846B0D866}"/>
              </a:ext>
            </a:extLst>
          </p:cNvPr>
          <p:cNvSpPr txBox="1"/>
          <p:nvPr/>
        </p:nvSpPr>
        <p:spPr>
          <a:xfrm>
            <a:off x="526735" y="1015616"/>
            <a:ext cx="67363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Will Sound Mitigation Work at Wain Park?</a:t>
            </a:r>
          </a:p>
        </p:txBody>
      </p:sp>
      <p:sp>
        <p:nvSpPr>
          <p:cNvPr id="3" name="TextBox 2">
            <a:extLst>
              <a:ext uri="{FF2B5EF4-FFF2-40B4-BE49-F238E27FC236}">
                <a16:creationId xmlns:a16="http://schemas.microsoft.com/office/drawing/2014/main" id="{821558F2-CA2D-48EA-8215-597160417EB3}"/>
              </a:ext>
            </a:extLst>
          </p:cNvPr>
          <p:cNvSpPr txBox="1"/>
          <p:nvPr/>
        </p:nvSpPr>
        <p:spPr>
          <a:xfrm>
            <a:off x="790099" y="1795713"/>
            <a:ext cx="85014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Yes</a:t>
            </a:r>
            <a:r>
              <a:rPr lang="en-US" sz="2000" dirty="0"/>
              <a:t> – Data from the study suggests sound levels will be reduced by at least 7.3 decibels at 1200Hz where the 'pop' sound occurs.</a:t>
            </a:r>
          </a:p>
        </p:txBody>
      </p:sp>
      <p:sp>
        <p:nvSpPr>
          <p:cNvPr id="7" name="Oval 6">
            <a:extLst>
              <a:ext uri="{FF2B5EF4-FFF2-40B4-BE49-F238E27FC236}">
                <a16:creationId xmlns:a16="http://schemas.microsoft.com/office/drawing/2014/main" id="{F2B781D5-9BF7-03D1-42B2-03D9241C3B1A}"/>
              </a:ext>
            </a:extLst>
          </p:cNvPr>
          <p:cNvSpPr/>
          <p:nvPr/>
        </p:nvSpPr>
        <p:spPr>
          <a:xfrm>
            <a:off x="263485" y="1792637"/>
            <a:ext cx="526550" cy="52655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00"/>
                </a:solidFill>
              </a:rPr>
              <a:t>3</a:t>
            </a:r>
          </a:p>
        </p:txBody>
      </p:sp>
      <p:pic>
        <p:nvPicPr>
          <p:cNvPr id="6" name="Picture 5" descr="A tennis court with net and grass&#10;&#10;Description automatically generated">
            <a:extLst>
              <a:ext uri="{FF2B5EF4-FFF2-40B4-BE49-F238E27FC236}">
                <a16:creationId xmlns:a16="http://schemas.microsoft.com/office/drawing/2014/main" id="{0C251C10-8621-0E77-DCC3-D282E25AD450}"/>
              </a:ext>
            </a:extLst>
          </p:cNvPr>
          <p:cNvPicPr>
            <a:picLocks noChangeAspect="1"/>
          </p:cNvPicPr>
          <p:nvPr/>
        </p:nvPicPr>
        <p:blipFill>
          <a:blip r:embed="rId3"/>
          <a:stretch>
            <a:fillRect/>
          </a:stretch>
        </p:blipFill>
        <p:spPr>
          <a:xfrm>
            <a:off x="266672" y="2764238"/>
            <a:ext cx="4119967" cy="3080289"/>
          </a:xfrm>
          <a:prstGeom prst="rect">
            <a:avLst/>
          </a:prstGeom>
        </p:spPr>
      </p:pic>
      <p:pic>
        <p:nvPicPr>
          <p:cNvPr id="8" name="Picture 7" descr="A tennis court with net and trees in the background&#10;&#10;Description automatically generated">
            <a:extLst>
              <a:ext uri="{FF2B5EF4-FFF2-40B4-BE49-F238E27FC236}">
                <a16:creationId xmlns:a16="http://schemas.microsoft.com/office/drawing/2014/main" id="{16BC5FF0-9651-7ED0-2ED0-CFF139D7F99E}"/>
              </a:ext>
            </a:extLst>
          </p:cNvPr>
          <p:cNvPicPr>
            <a:picLocks noChangeAspect="1"/>
          </p:cNvPicPr>
          <p:nvPr/>
        </p:nvPicPr>
        <p:blipFill>
          <a:blip r:embed="rId4"/>
          <a:stretch>
            <a:fillRect/>
          </a:stretch>
        </p:blipFill>
        <p:spPr>
          <a:xfrm>
            <a:off x="4669100" y="2764273"/>
            <a:ext cx="4145798" cy="3067374"/>
          </a:xfrm>
          <a:prstGeom prst="rect">
            <a:avLst/>
          </a:prstGeom>
        </p:spPr>
      </p:pic>
    </p:spTree>
    <p:extLst>
      <p:ext uri="{BB962C8B-B14F-4D97-AF65-F5344CB8AC3E}">
        <p14:creationId xmlns:p14="http://schemas.microsoft.com/office/powerpoint/2010/main" val="208464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Extract 1"/>
          <p:cNvSpPr/>
          <p:nvPr/>
        </p:nvSpPr>
        <p:spPr>
          <a:xfrm>
            <a:off x="4355976" y="1859345"/>
            <a:ext cx="4464496" cy="4320480"/>
          </a:xfrm>
          <a:prstGeom prst="flowChartExtra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Flowchart: Merge 2"/>
          <p:cNvSpPr/>
          <p:nvPr/>
        </p:nvSpPr>
        <p:spPr>
          <a:xfrm>
            <a:off x="251520" y="1628800"/>
            <a:ext cx="4032448" cy="4392488"/>
          </a:xfrm>
          <a:prstGeom prst="flowChartMer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899592" y="1772816"/>
            <a:ext cx="2880320" cy="2246769"/>
          </a:xfrm>
          <a:prstGeom prst="rect">
            <a:avLst/>
          </a:prstGeom>
          <a:noFill/>
        </p:spPr>
        <p:txBody>
          <a:bodyPr wrap="square" rtlCol="0">
            <a:spAutoFit/>
          </a:bodyPr>
          <a:lstStyle/>
          <a:p>
            <a:r>
              <a:rPr lang="en-US" sz="2800" b="1" dirty="0"/>
              <a:t>         Durability</a:t>
            </a:r>
          </a:p>
          <a:p>
            <a:endParaRPr lang="en-US" sz="2800" dirty="0"/>
          </a:p>
          <a:p>
            <a:r>
              <a:rPr lang="en-US" sz="2800" dirty="0"/>
              <a:t>   Effective in all </a:t>
            </a:r>
          </a:p>
          <a:p>
            <a:r>
              <a:rPr lang="en-US" sz="2800" dirty="0"/>
              <a:t>      weather</a:t>
            </a:r>
          </a:p>
          <a:p>
            <a:r>
              <a:rPr lang="en-US" sz="2800" dirty="0"/>
              <a:t>     conditions</a:t>
            </a:r>
            <a:endParaRPr lang="en-CA" sz="2800" dirty="0"/>
          </a:p>
        </p:txBody>
      </p:sp>
      <p:sp>
        <p:nvSpPr>
          <p:cNvPr id="5" name="TextBox 4"/>
          <p:cNvSpPr txBox="1"/>
          <p:nvPr/>
        </p:nvSpPr>
        <p:spPr>
          <a:xfrm>
            <a:off x="5434920" y="3717032"/>
            <a:ext cx="2376264" cy="1815882"/>
          </a:xfrm>
          <a:prstGeom prst="rect">
            <a:avLst/>
          </a:prstGeom>
          <a:noFill/>
        </p:spPr>
        <p:txBody>
          <a:bodyPr wrap="square" rtlCol="0">
            <a:spAutoFit/>
          </a:bodyPr>
          <a:lstStyle/>
          <a:p>
            <a:r>
              <a:rPr lang="en-US" sz="2800" dirty="0"/>
              <a:t>         </a:t>
            </a:r>
            <a:r>
              <a:rPr lang="en-US" sz="2800" b="1" dirty="0"/>
              <a:t>Cost</a:t>
            </a:r>
          </a:p>
          <a:p>
            <a:r>
              <a:rPr lang="en-US" sz="2800" dirty="0"/>
              <a:t>$24,000 USD</a:t>
            </a:r>
          </a:p>
          <a:p>
            <a:r>
              <a:rPr lang="en-US" sz="2800" dirty="0"/>
              <a:t>            or</a:t>
            </a:r>
          </a:p>
          <a:p>
            <a:r>
              <a:rPr lang="en-US" sz="2800" dirty="0"/>
              <a:t>~$35,000 CND</a:t>
            </a:r>
            <a:endParaRPr lang="en-CA" sz="2800" dirty="0"/>
          </a:p>
        </p:txBody>
      </p:sp>
      <p:sp>
        <p:nvSpPr>
          <p:cNvPr id="6" name="TextBox 5"/>
          <p:cNvSpPr txBox="1"/>
          <p:nvPr/>
        </p:nvSpPr>
        <p:spPr>
          <a:xfrm>
            <a:off x="4499992" y="354414"/>
            <a:ext cx="4896544" cy="584775"/>
          </a:xfrm>
          <a:prstGeom prst="rect">
            <a:avLst/>
          </a:prstGeom>
          <a:noFill/>
        </p:spPr>
        <p:txBody>
          <a:bodyPr wrap="square" rtlCol="0">
            <a:spAutoFit/>
          </a:bodyPr>
          <a:lstStyle/>
          <a:p>
            <a:r>
              <a:rPr lang="en-US" sz="3200" b="1" dirty="0"/>
              <a:t>Sound Mitigation</a:t>
            </a:r>
            <a:endParaRPr lang="en-CA" sz="3200" b="1" dirty="0"/>
          </a:p>
        </p:txBody>
      </p:sp>
    </p:spTree>
    <p:extLst>
      <p:ext uri="{BB962C8B-B14F-4D97-AF65-F5344CB8AC3E}">
        <p14:creationId xmlns:p14="http://schemas.microsoft.com/office/powerpoint/2010/main" val="764528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9952" y="404664"/>
            <a:ext cx="5184576" cy="646331"/>
          </a:xfrm>
          <a:prstGeom prst="rect">
            <a:avLst/>
          </a:prstGeom>
          <a:noFill/>
        </p:spPr>
        <p:txBody>
          <a:bodyPr wrap="square" rtlCol="0">
            <a:spAutoFit/>
          </a:bodyPr>
          <a:lstStyle/>
          <a:p>
            <a:r>
              <a:rPr lang="en-US" sz="3600" b="1" dirty="0"/>
              <a:t>Other Success Stories</a:t>
            </a:r>
            <a:endParaRPr lang="en-CA" sz="3600" b="1" dirty="0"/>
          </a:p>
        </p:txBody>
      </p:sp>
      <p:sp>
        <p:nvSpPr>
          <p:cNvPr id="4" name="Rectangle 3"/>
          <p:cNvSpPr/>
          <p:nvPr/>
        </p:nvSpPr>
        <p:spPr>
          <a:xfrm>
            <a:off x="319336" y="2555438"/>
            <a:ext cx="5133975" cy="3416320"/>
          </a:xfrm>
          <a:prstGeom prst="rect">
            <a:avLst/>
          </a:prstGeom>
        </p:spPr>
        <p:txBody>
          <a:bodyPr wrap="square" lIns="91440" tIns="45720" rIns="91440" bIns="45720" anchor="t">
            <a:spAutoFit/>
          </a:bodyPr>
          <a:lstStyle/>
          <a:p>
            <a:r>
              <a:rPr lang="en-US" sz="2400" dirty="0"/>
              <a:t>Delta Municipality</a:t>
            </a:r>
          </a:p>
          <a:p>
            <a:endParaRPr lang="en-US" sz="2400" dirty="0"/>
          </a:p>
          <a:p>
            <a:r>
              <a:rPr lang="en-US" sz="2400" dirty="0"/>
              <a:t>Myrtle Park , North Vancouver</a:t>
            </a:r>
          </a:p>
          <a:p>
            <a:endParaRPr lang="en-US" sz="2400" dirty="0"/>
          </a:p>
          <a:p>
            <a:r>
              <a:rPr lang="en-US" sz="2400" dirty="0"/>
              <a:t>Kinsmen Park, Cranbrook</a:t>
            </a:r>
          </a:p>
          <a:p>
            <a:endParaRPr lang="en-US" sz="2400" dirty="0"/>
          </a:p>
          <a:p>
            <a:r>
              <a:rPr lang="en-US" sz="2400" dirty="0"/>
              <a:t>Robinson Recreation Park, Penticton</a:t>
            </a:r>
          </a:p>
          <a:p>
            <a:endParaRPr lang="en-US" sz="2400" dirty="0"/>
          </a:p>
          <a:p>
            <a:r>
              <a:rPr lang="en-US" sz="2400" dirty="0"/>
              <a:t>Queen Elizabeth Park, Vancouver</a:t>
            </a:r>
          </a:p>
        </p:txBody>
      </p:sp>
      <p:pic>
        <p:nvPicPr>
          <p:cNvPr id="5" name="Picture 2" descr="6,600+ Pickleball Stock Photos, Pictures &amp; Royalty-Fre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14757"/>
            <a:ext cx="3672408" cy="231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100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32040" y="404664"/>
            <a:ext cx="3960440" cy="646331"/>
          </a:xfrm>
          <a:prstGeom prst="rect">
            <a:avLst/>
          </a:prstGeom>
          <a:noFill/>
        </p:spPr>
        <p:txBody>
          <a:bodyPr wrap="square" rtlCol="0">
            <a:spAutoFit/>
          </a:bodyPr>
          <a:lstStyle/>
          <a:p>
            <a:r>
              <a:rPr lang="en-US" sz="3600" b="1" dirty="0"/>
              <a:t>Going Forward…</a:t>
            </a:r>
            <a:endParaRPr lang="en-CA" sz="3600" b="1" dirty="0"/>
          </a:p>
        </p:txBody>
      </p:sp>
      <p:sp>
        <p:nvSpPr>
          <p:cNvPr id="3" name="TextBox 2"/>
          <p:cNvSpPr txBox="1"/>
          <p:nvPr/>
        </p:nvSpPr>
        <p:spPr>
          <a:xfrm>
            <a:off x="523560" y="1340768"/>
            <a:ext cx="7992888" cy="4616648"/>
          </a:xfrm>
          <a:prstGeom prst="rect">
            <a:avLst/>
          </a:prstGeom>
          <a:noFill/>
        </p:spPr>
        <p:txBody>
          <a:bodyPr wrap="square" lIns="91440" tIns="45720" rIns="91440" bIns="45720" rtlCol="0" anchor="t">
            <a:spAutoFit/>
          </a:bodyPr>
          <a:lstStyle/>
          <a:p>
            <a:r>
              <a:rPr lang="en-US" sz="2800" dirty="0">
                <a:solidFill>
                  <a:srgbClr val="0070C0"/>
                </a:solidFill>
              </a:rPr>
              <a:t>We have demonstrated that…….</a:t>
            </a:r>
          </a:p>
          <a:p>
            <a:pPr lvl="2">
              <a:buFont typeface="Arial" panose="020B0604020202020204" pitchFamily="34" charset="0"/>
              <a:buChar char="•"/>
            </a:pPr>
            <a:r>
              <a:rPr lang="en-US" sz="2000" dirty="0"/>
              <a:t>Sound mitigation is effective in reducing pickleball noise including at the higher frequency (Hz) levels. </a:t>
            </a:r>
          </a:p>
          <a:p>
            <a:pPr lvl="2">
              <a:buFont typeface="Arial" panose="020B0604020202020204" pitchFamily="34" charset="0"/>
              <a:buChar char="•"/>
            </a:pPr>
            <a:r>
              <a:rPr lang="en-US" sz="2000" dirty="0"/>
              <a:t>Wain Park courts have all the characteristics necessary for successful sound mitigation. </a:t>
            </a:r>
          </a:p>
          <a:p>
            <a:pPr lvl="2">
              <a:buFont typeface="Arial" panose="020B0604020202020204" pitchFamily="34" charset="0"/>
              <a:buChar char="•"/>
            </a:pPr>
            <a:r>
              <a:rPr lang="en-US" sz="2000" dirty="0"/>
              <a:t>There are numerous success stories of sound mitigation used at PB courts in B.C.  </a:t>
            </a:r>
          </a:p>
          <a:p>
            <a:endParaRPr lang="en-US" dirty="0"/>
          </a:p>
          <a:p>
            <a:r>
              <a:rPr lang="en-US" sz="2800" dirty="0">
                <a:solidFill>
                  <a:srgbClr val="0070C0"/>
                </a:solidFill>
              </a:rPr>
              <a:t>It is our hope that…….</a:t>
            </a:r>
          </a:p>
          <a:p>
            <a:pPr lvl="2">
              <a:buFont typeface="Arial" panose="020B0604020202020204" pitchFamily="34" charset="0"/>
              <a:buChar char="•"/>
            </a:pPr>
            <a:r>
              <a:rPr lang="en-US" sz="2000" dirty="0"/>
              <a:t>Given this new information, will you consider installing sound mitigation at Wain Park as soon as possible so that the courts can be reopened</a:t>
            </a:r>
            <a:endParaRPr lang="en-US" dirty="0"/>
          </a:p>
          <a:p>
            <a:pPr lvl="2">
              <a:buFont typeface="Arial" panose="020B0604020202020204" pitchFamily="34" charset="0"/>
              <a:buChar char="•"/>
            </a:pPr>
            <a:r>
              <a:rPr lang="en-US" sz="2000" dirty="0"/>
              <a:t>By working together we can  find a solution that works for all stakeholders involved</a:t>
            </a:r>
          </a:p>
        </p:txBody>
      </p:sp>
    </p:spTree>
    <p:extLst>
      <p:ext uri="{BB962C8B-B14F-4D97-AF65-F5344CB8AC3E}">
        <p14:creationId xmlns:p14="http://schemas.microsoft.com/office/powerpoint/2010/main" val="412660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08C4F-1EC0-3F35-E059-03FD8F4D93F5}"/>
              </a:ext>
            </a:extLst>
          </p:cNvPr>
          <p:cNvSpPr txBox="1"/>
          <p:nvPr/>
        </p:nvSpPr>
        <p:spPr>
          <a:xfrm>
            <a:off x="5178291" y="588357"/>
            <a:ext cx="43587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t>Thank You</a:t>
            </a:r>
          </a:p>
        </p:txBody>
      </p:sp>
      <p:sp>
        <p:nvSpPr>
          <p:cNvPr id="3" name="TextBox 2">
            <a:extLst>
              <a:ext uri="{FF2B5EF4-FFF2-40B4-BE49-F238E27FC236}">
                <a16:creationId xmlns:a16="http://schemas.microsoft.com/office/drawing/2014/main" id="{2CA4C95C-0D21-DC89-CC85-1852AF5E58A6}"/>
              </a:ext>
            </a:extLst>
          </p:cNvPr>
          <p:cNvSpPr txBox="1"/>
          <p:nvPr/>
        </p:nvSpPr>
        <p:spPr>
          <a:xfrm>
            <a:off x="785423" y="1133520"/>
            <a:ext cx="24189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It can work!</a:t>
            </a:r>
          </a:p>
        </p:txBody>
      </p:sp>
      <p:sp>
        <p:nvSpPr>
          <p:cNvPr id="4" name="Rectangle: Rounded Corners 3">
            <a:extLst>
              <a:ext uri="{FF2B5EF4-FFF2-40B4-BE49-F238E27FC236}">
                <a16:creationId xmlns:a16="http://schemas.microsoft.com/office/drawing/2014/main" id="{545F4692-A5DD-DD1B-7831-FBC0E5891AFA}"/>
              </a:ext>
            </a:extLst>
          </p:cNvPr>
          <p:cNvSpPr/>
          <p:nvPr/>
        </p:nvSpPr>
        <p:spPr>
          <a:xfrm>
            <a:off x="4821083" y="1692016"/>
            <a:ext cx="3667630" cy="1285547"/>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7416BA0-4204-9C43-081A-62954EC76934}"/>
              </a:ext>
            </a:extLst>
          </p:cNvPr>
          <p:cNvSpPr/>
          <p:nvPr/>
        </p:nvSpPr>
        <p:spPr>
          <a:xfrm>
            <a:off x="288096" y="1926216"/>
            <a:ext cx="3971925" cy="127635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9C2B0C2-4C58-D998-7123-A54691A061BE}"/>
              </a:ext>
            </a:extLst>
          </p:cNvPr>
          <p:cNvSpPr/>
          <p:nvPr/>
        </p:nvSpPr>
        <p:spPr>
          <a:xfrm>
            <a:off x="4764438" y="5227085"/>
            <a:ext cx="3724275" cy="124777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E9DA1C5-C498-77D9-5747-1B15126BFFE0}"/>
              </a:ext>
            </a:extLst>
          </p:cNvPr>
          <p:cNvSpPr/>
          <p:nvPr/>
        </p:nvSpPr>
        <p:spPr>
          <a:xfrm>
            <a:off x="607555" y="3501008"/>
            <a:ext cx="3321880" cy="12192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6A5BBB-285A-FFB7-71F1-75A1CCCA7209}"/>
              </a:ext>
            </a:extLst>
          </p:cNvPr>
          <p:cNvSpPr txBox="1"/>
          <p:nvPr/>
        </p:nvSpPr>
        <p:spPr>
          <a:xfrm>
            <a:off x="4932040" y="1700673"/>
            <a:ext cx="370949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             Delta</a:t>
            </a:r>
            <a:endParaRPr lang="en-US" dirty="0"/>
          </a:p>
          <a:p>
            <a:r>
              <a:rPr lang="en-US" sz="1400" dirty="0"/>
              <a:t>"No court closures. We are adding sound mitigation to 2 venues. “ Now have 19 designated PB courts.</a:t>
            </a:r>
          </a:p>
        </p:txBody>
      </p:sp>
      <p:sp>
        <p:nvSpPr>
          <p:cNvPr id="9" name="TextBox 8">
            <a:extLst>
              <a:ext uri="{FF2B5EF4-FFF2-40B4-BE49-F238E27FC236}">
                <a16:creationId xmlns:a16="http://schemas.microsoft.com/office/drawing/2014/main" id="{124E2263-8459-4903-4BB7-CB6B4B92A911}"/>
              </a:ext>
            </a:extLst>
          </p:cNvPr>
          <p:cNvSpPr txBox="1"/>
          <p:nvPr/>
        </p:nvSpPr>
        <p:spPr>
          <a:xfrm>
            <a:off x="607555" y="1926216"/>
            <a:ext cx="345488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         Cranbrook</a:t>
            </a:r>
          </a:p>
          <a:p>
            <a:r>
              <a:rPr lang="en-US" sz="1400" dirty="0"/>
              <a:t>“ With sound panels installed there are no more complaints. People are calling in to give us kudos"</a:t>
            </a:r>
          </a:p>
          <a:p>
            <a:endParaRPr lang="en-US" sz="2800" dirty="0"/>
          </a:p>
          <a:p>
            <a:endParaRPr lang="en-US" sz="2800" dirty="0"/>
          </a:p>
        </p:txBody>
      </p:sp>
      <p:sp>
        <p:nvSpPr>
          <p:cNvPr id="10" name="TextBox 9">
            <a:extLst>
              <a:ext uri="{FF2B5EF4-FFF2-40B4-BE49-F238E27FC236}">
                <a16:creationId xmlns:a16="http://schemas.microsoft.com/office/drawing/2014/main" id="{90E5A0EA-2652-9383-2369-93242AFC22B1}"/>
              </a:ext>
            </a:extLst>
          </p:cNvPr>
          <p:cNvSpPr txBox="1"/>
          <p:nvPr/>
        </p:nvSpPr>
        <p:spPr>
          <a:xfrm>
            <a:off x="524533" y="3660181"/>
            <a:ext cx="353790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t>          Penticton</a:t>
            </a:r>
          </a:p>
          <a:p>
            <a:r>
              <a:rPr lang="en-US" sz="1600" dirty="0"/>
              <a:t>“Sound panels were very successful"</a:t>
            </a:r>
          </a:p>
        </p:txBody>
      </p:sp>
      <p:sp>
        <p:nvSpPr>
          <p:cNvPr id="11" name="TextBox 10">
            <a:extLst>
              <a:ext uri="{FF2B5EF4-FFF2-40B4-BE49-F238E27FC236}">
                <a16:creationId xmlns:a16="http://schemas.microsoft.com/office/drawing/2014/main" id="{D8E7B12E-FEA0-AEFA-06B1-82598DA1665A}"/>
              </a:ext>
            </a:extLst>
          </p:cNvPr>
          <p:cNvSpPr txBox="1"/>
          <p:nvPr/>
        </p:nvSpPr>
        <p:spPr>
          <a:xfrm>
            <a:off x="4829839" y="5352425"/>
            <a:ext cx="365887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      North Vancouver</a:t>
            </a:r>
            <a:endParaRPr lang="en-US" sz="1600" dirty="0"/>
          </a:p>
          <a:p>
            <a:r>
              <a:rPr lang="en-US" sz="1600" dirty="0"/>
              <a:t>“ sound panels made a big difference</a:t>
            </a:r>
            <a:r>
              <a:rPr lang="en-US" sz="1400" dirty="0"/>
              <a:t>"</a:t>
            </a:r>
          </a:p>
        </p:txBody>
      </p:sp>
      <p:sp>
        <p:nvSpPr>
          <p:cNvPr id="12" name="Rectangle: Rounded Corners 11">
            <a:extLst>
              <a:ext uri="{FF2B5EF4-FFF2-40B4-BE49-F238E27FC236}">
                <a16:creationId xmlns:a16="http://schemas.microsoft.com/office/drawing/2014/main" id="{36C55450-4625-41D8-3394-1D7714B3BBCF}"/>
              </a:ext>
            </a:extLst>
          </p:cNvPr>
          <p:cNvSpPr/>
          <p:nvPr/>
        </p:nvSpPr>
        <p:spPr>
          <a:xfrm>
            <a:off x="1031046" y="4941168"/>
            <a:ext cx="3228975" cy="136207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45AF10A1-356E-4CCF-C822-0C0D03B50696}"/>
              </a:ext>
            </a:extLst>
          </p:cNvPr>
          <p:cNvSpPr txBox="1"/>
          <p:nvPr/>
        </p:nvSpPr>
        <p:spPr>
          <a:xfrm>
            <a:off x="1209232" y="5090734"/>
            <a:ext cx="275500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         Oak Bay</a:t>
            </a:r>
          </a:p>
          <a:p>
            <a:r>
              <a:rPr lang="en-US" dirty="0"/>
              <a:t>“</a:t>
            </a:r>
            <a:r>
              <a:rPr lang="en-US" sz="1600" dirty="0"/>
              <a:t>Noise has dropped to being equal to tennis”</a:t>
            </a:r>
          </a:p>
        </p:txBody>
      </p:sp>
      <p:sp>
        <p:nvSpPr>
          <p:cNvPr id="14" name="Rectangle: Rounded Corners 13">
            <a:extLst>
              <a:ext uri="{FF2B5EF4-FFF2-40B4-BE49-F238E27FC236}">
                <a16:creationId xmlns:a16="http://schemas.microsoft.com/office/drawing/2014/main" id="{7B0733BE-12AA-2F05-103B-7E1C5F1F1A90}"/>
              </a:ext>
            </a:extLst>
          </p:cNvPr>
          <p:cNvSpPr/>
          <p:nvPr/>
        </p:nvSpPr>
        <p:spPr>
          <a:xfrm>
            <a:off x="4730812" y="3233936"/>
            <a:ext cx="4053662" cy="1621932"/>
          </a:xfrm>
          <a:prstGeom prst="roundRect">
            <a:avLst/>
          </a:prstGeom>
          <a:solidFill>
            <a:schemeClr val="accent6">
              <a:lumMod val="60000"/>
              <a:lumOff val="4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E1D809F-491A-B598-D292-B09A637411E4}"/>
              </a:ext>
            </a:extLst>
          </p:cNvPr>
          <p:cNvSpPr txBox="1"/>
          <p:nvPr/>
        </p:nvSpPr>
        <p:spPr>
          <a:xfrm>
            <a:off x="4932039" y="3398497"/>
            <a:ext cx="365120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     Queen Elizabeth Park</a:t>
            </a:r>
          </a:p>
          <a:p>
            <a:endParaRPr lang="en-US" sz="1000" dirty="0"/>
          </a:p>
          <a:p>
            <a:r>
              <a:rPr lang="en-US" sz="1400" dirty="0"/>
              <a:t>“After installing </a:t>
            </a:r>
            <a:r>
              <a:rPr lang="en-US" sz="1400" dirty="0" err="1"/>
              <a:t>Acoustifence</a:t>
            </a:r>
            <a:r>
              <a:rPr lang="en-US" sz="1400" dirty="0"/>
              <a:t> it reduced the noise emanating from the courts to the extent that it is no longer discernable relative to other sources of community noise.”</a:t>
            </a:r>
          </a:p>
          <a:p>
            <a:endParaRPr lang="en-US" sz="1400" dirty="0"/>
          </a:p>
        </p:txBody>
      </p:sp>
    </p:spTree>
    <p:extLst>
      <p:ext uri="{BB962C8B-B14F-4D97-AF65-F5344CB8AC3E}">
        <p14:creationId xmlns:p14="http://schemas.microsoft.com/office/powerpoint/2010/main" val="86051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5EBCBE-916E-6BD5-41E7-A8DC65C73432}"/>
              </a:ext>
            </a:extLst>
          </p:cNvPr>
          <p:cNvSpPr txBox="1"/>
          <p:nvPr/>
        </p:nvSpPr>
        <p:spPr>
          <a:xfrm>
            <a:off x="362112" y="1059513"/>
            <a:ext cx="46806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Basics of Sound</a:t>
            </a:r>
          </a:p>
        </p:txBody>
      </p:sp>
      <p:sp>
        <p:nvSpPr>
          <p:cNvPr id="4" name="TextBox 3">
            <a:extLst>
              <a:ext uri="{FF2B5EF4-FFF2-40B4-BE49-F238E27FC236}">
                <a16:creationId xmlns:a16="http://schemas.microsoft.com/office/drawing/2014/main" id="{009D6434-F292-0B31-2864-40DA226A5353}"/>
              </a:ext>
            </a:extLst>
          </p:cNvPr>
          <p:cNvSpPr txBox="1"/>
          <p:nvPr/>
        </p:nvSpPr>
        <p:spPr>
          <a:xfrm>
            <a:off x="397090" y="1717063"/>
            <a:ext cx="835540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Human </a:t>
            </a:r>
            <a:r>
              <a:rPr lang="en-US" b="1" u="sng" dirty="0"/>
              <a:t>perception of sound depends</a:t>
            </a:r>
            <a:r>
              <a:rPr lang="en-US" dirty="0"/>
              <a:t> on both the </a:t>
            </a:r>
            <a:r>
              <a:rPr lang="en-US" b="1" dirty="0"/>
              <a:t>SOUND LEVEL</a:t>
            </a:r>
            <a:r>
              <a:rPr lang="en-US" dirty="0"/>
              <a:t> and </a:t>
            </a:r>
            <a:r>
              <a:rPr lang="en-US" b="1" dirty="0"/>
              <a:t>SOUND FREQUENCY</a:t>
            </a:r>
            <a:r>
              <a:rPr lang="en-US" dirty="0"/>
              <a:t> content of a given sound source.</a:t>
            </a:r>
          </a:p>
          <a:p>
            <a:endParaRPr lang="en-US" dirty="0"/>
          </a:p>
          <a:p>
            <a:r>
              <a:rPr lang="en-US" b="1" u="sng" dirty="0"/>
              <a:t>SOUND LEVEL</a:t>
            </a:r>
          </a:p>
          <a:p>
            <a:endParaRPr lang="en-US" b="1" u="sng" dirty="0"/>
          </a:p>
          <a:p>
            <a:r>
              <a:rPr lang="en-US" dirty="0"/>
              <a:t>Sound level is generally expressed using the logarithmic decibel (dB) unit. </a:t>
            </a:r>
            <a:endParaRPr lang="en-US" b="1" u="sng" dirty="0"/>
          </a:p>
          <a:p>
            <a:r>
              <a:rPr lang="en-US" dirty="0"/>
              <a:t>Because it is a logarithmic scale, a </a:t>
            </a:r>
            <a:r>
              <a:rPr lang="en-US" sz="2000" dirty="0"/>
              <a:t>10</a:t>
            </a:r>
            <a:r>
              <a:rPr lang="en-US" dirty="0"/>
              <a:t> dB drop is perceived by the human ear as half as loud.  Sound levels over 120 dB will damage the human ear.</a:t>
            </a:r>
          </a:p>
          <a:p>
            <a:endParaRPr lang="en-US" dirty="0"/>
          </a:p>
          <a:p>
            <a:r>
              <a:rPr lang="en-US" b="1" u="sng" dirty="0"/>
              <a:t>SOUND FREQUENCY</a:t>
            </a:r>
          </a:p>
          <a:p>
            <a:endParaRPr lang="en-US" dirty="0"/>
          </a:p>
          <a:p>
            <a:r>
              <a:rPr lang="en-US" dirty="0"/>
              <a:t>Sound frequency is defined as the number of times per second that pressure fluctuations occur.  It reflects the 'pitch' of the sound and is expressed in   Hertz (Hz). </a:t>
            </a:r>
            <a:endParaRPr lang="en-US" b="1" u="sng" dirty="0"/>
          </a:p>
          <a:p>
            <a:endParaRPr lang="en-US" dirty="0"/>
          </a:p>
          <a:p>
            <a:r>
              <a:rPr lang="en-US" dirty="0"/>
              <a:t>Most municipal bylaws in BC use 55 decibels as a sound threshold.</a:t>
            </a:r>
          </a:p>
          <a:p>
            <a:endParaRPr lang="en-US" dirty="0"/>
          </a:p>
          <a:p>
            <a:r>
              <a:rPr lang="en-US" sz="1200" dirty="0"/>
              <a:t>                                                              Source: BAP Acoustics, "Noise Planning Guidelines for Outdoor Pickleball Courts, February 2023</a:t>
            </a:r>
          </a:p>
          <a:p>
            <a:endParaRPr lang="en-US" b="1" u="sng" dirty="0"/>
          </a:p>
        </p:txBody>
      </p:sp>
    </p:spTree>
    <p:extLst>
      <p:ext uri="{BB962C8B-B14F-4D97-AF65-F5344CB8AC3E}">
        <p14:creationId xmlns:p14="http://schemas.microsoft.com/office/powerpoint/2010/main" val="109312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7B2E1-FE50-5A6C-2416-3A090D6F9178}"/>
              </a:ext>
            </a:extLst>
          </p:cNvPr>
          <p:cNvSpPr txBox="1"/>
          <p:nvPr/>
        </p:nvSpPr>
        <p:spPr>
          <a:xfrm>
            <a:off x="481432" y="1139390"/>
            <a:ext cx="385145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t>Common Sounds</a:t>
            </a:r>
          </a:p>
        </p:txBody>
      </p:sp>
      <p:graphicFrame>
        <p:nvGraphicFramePr>
          <p:cNvPr id="3" name="Table 2">
            <a:extLst>
              <a:ext uri="{FF2B5EF4-FFF2-40B4-BE49-F238E27FC236}">
                <a16:creationId xmlns:a16="http://schemas.microsoft.com/office/drawing/2014/main" id="{90715A10-D850-96F1-2078-5D2649FC3F6A}"/>
              </a:ext>
            </a:extLst>
          </p:cNvPr>
          <p:cNvGraphicFramePr>
            <a:graphicFrameLocks noGrp="1"/>
          </p:cNvGraphicFramePr>
          <p:nvPr>
            <p:extLst>
              <p:ext uri="{D42A27DB-BD31-4B8C-83A1-F6EECF244321}">
                <p14:modId xmlns:p14="http://schemas.microsoft.com/office/powerpoint/2010/main" val="1168696867"/>
              </p:ext>
            </p:extLst>
          </p:nvPr>
        </p:nvGraphicFramePr>
        <p:xfrm>
          <a:off x="1348483" y="1720921"/>
          <a:ext cx="6455882" cy="4893131"/>
        </p:xfrm>
        <a:graphic>
          <a:graphicData uri="http://schemas.openxmlformats.org/drawingml/2006/table">
            <a:tbl>
              <a:tblPr firstRow="1" bandRow="1">
                <a:tableStyleId>{5C22544A-7EE6-4342-B048-85BDC9FD1C3A}</a:tableStyleId>
              </a:tblPr>
              <a:tblGrid>
                <a:gridCol w="2552485">
                  <a:extLst>
                    <a:ext uri="{9D8B030D-6E8A-4147-A177-3AD203B41FA5}">
                      <a16:colId xmlns:a16="http://schemas.microsoft.com/office/drawing/2014/main" val="1140642575"/>
                    </a:ext>
                  </a:extLst>
                </a:gridCol>
                <a:gridCol w="3903397">
                  <a:extLst>
                    <a:ext uri="{9D8B030D-6E8A-4147-A177-3AD203B41FA5}">
                      <a16:colId xmlns:a16="http://schemas.microsoft.com/office/drawing/2014/main" val="2192394960"/>
                    </a:ext>
                  </a:extLst>
                </a:gridCol>
              </a:tblGrid>
              <a:tr h="722401">
                <a:tc>
                  <a:txBody>
                    <a:bodyPr/>
                    <a:lstStyle/>
                    <a:p>
                      <a:pPr algn="ctr"/>
                      <a:r>
                        <a:rPr lang="en-US" sz="2000" b="0" dirty="0">
                          <a:solidFill>
                            <a:schemeClr val="tx1"/>
                          </a:solidFill>
                        </a:rPr>
                        <a:t>Sound in</a:t>
                      </a:r>
                      <a:endParaRPr lang="en-US" dirty="0"/>
                    </a:p>
                    <a:p>
                      <a:pPr lvl="0" algn="ctr">
                        <a:buNone/>
                      </a:pPr>
                      <a:r>
                        <a:rPr lang="en-US" sz="2000" b="0" dirty="0">
                          <a:solidFill>
                            <a:schemeClr val="tx1"/>
                          </a:solidFill>
                        </a:rPr>
                        <a:t>Decibels (dB)</a:t>
                      </a:r>
                      <a:endParaRPr lang="en-US" dirty="0"/>
                    </a:p>
                  </a:txBody>
                  <a:tcPr/>
                </a:tc>
                <a:tc>
                  <a:txBody>
                    <a:bodyPr/>
                    <a:lstStyle/>
                    <a:p>
                      <a:pPr algn="ctr"/>
                      <a:r>
                        <a:rPr lang="en-US" sz="2000" b="0" dirty="0">
                          <a:solidFill>
                            <a:schemeClr val="tx1"/>
                          </a:solidFill>
                        </a:rPr>
                        <a:t>Sound Source</a:t>
                      </a:r>
                    </a:p>
                  </a:txBody>
                  <a:tcPr/>
                </a:tc>
                <a:extLst>
                  <a:ext uri="{0D108BD9-81ED-4DB2-BD59-A6C34878D82A}">
                    <a16:rowId xmlns:a16="http://schemas.microsoft.com/office/drawing/2014/main" val="964520897"/>
                  </a:ext>
                </a:extLst>
              </a:tr>
              <a:tr h="495670">
                <a:tc>
                  <a:txBody>
                    <a:bodyPr/>
                    <a:lstStyle/>
                    <a:p>
                      <a:pPr algn="ctr"/>
                      <a:r>
                        <a:rPr lang="en-US" sz="2000" dirty="0"/>
                        <a:t>10</a:t>
                      </a:r>
                      <a:endParaRPr lang="en-US" dirty="0"/>
                    </a:p>
                  </a:txBody>
                  <a:tcPr/>
                </a:tc>
                <a:tc>
                  <a:txBody>
                    <a:bodyPr/>
                    <a:lstStyle/>
                    <a:p>
                      <a:r>
                        <a:rPr lang="en-US" sz="2000" dirty="0"/>
                        <a:t>Snow fall, rustling leaves</a:t>
                      </a:r>
                      <a:endParaRPr lang="en-US" dirty="0"/>
                    </a:p>
                  </a:txBody>
                  <a:tcPr/>
                </a:tc>
                <a:extLst>
                  <a:ext uri="{0D108BD9-81ED-4DB2-BD59-A6C34878D82A}">
                    <a16:rowId xmlns:a16="http://schemas.microsoft.com/office/drawing/2014/main" val="800596264"/>
                  </a:ext>
                </a:extLst>
              </a:tr>
              <a:tr h="495670">
                <a:tc>
                  <a:txBody>
                    <a:bodyPr/>
                    <a:lstStyle/>
                    <a:p>
                      <a:pPr algn="ctr"/>
                      <a:r>
                        <a:rPr lang="en-US" sz="2000" dirty="0"/>
                        <a:t>20</a:t>
                      </a:r>
                    </a:p>
                  </a:txBody>
                  <a:tcPr/>
                </a:tc>
                <a:tc>
                  <a:txBody>
                    <a:bodyPr/>
                    <a:lstStyle/>
                    <a:p>
                      <a:r>
                        <a:rPr lang="en-US" sz="2000" dirty="0"/>
                        <a:t>Light wind, ticking of a watch</a:t>
                      </a:r>
                    </a:p>
                  </a:txBody>
                  <a:tcPr/>
                </a:tc>
                <a:extLst>
                  <a:ext uri="{0D108BD9-81ED-4DB2-BD59-A6C34878D82A}">
                    <a16:rowId xmlns:a16="http://schemas.microsoft.com/office/drawing/2014/main" val="3929081351"/>
                  </a:ext>
                </a:extLst>
              </a:tr>
              <a:tr h="495670">
                <a:tc>
                  <a:txBody>
                    <a:bodyPr/>
                    <a:lstStyle/>
                    <a:p>
                      <a:pPr algn="ctr"/>
                      <a:r>
                        <a:rPr lang="en-US" sz="2000" dirty="0"/>
                        <a:t>30</a:t>
                      </a:r>
                    </a:p>
                  </a:txBody>
                  <a:tcPr/>
                </a:tc>
                <a:tc>
                  <a:txBody>
                    <a:bodyPr/>
                    <a:lstStyle/>
                    <a:p>
                      <a:r>
                        <a:rPr lang="en-US" sz="2000" dirty="0"/>
                        <a:t>Whispering</a:t>
                      </a:r>
                    </a:p>
                  </a:txBody>
                  <a:tcPr/>
                </a:tc>
                <a:extLst>
                  <a:ext uri="{0D108BD9-81ED-4DB2-BD59-A6C34878D82A}">
                    <a16:rowId xmlns:a16="http://schemas.microsoft.com/office/drawing/2014/main" val="3511840522"/>
                  </a:ext>
                </a:extLst>
              </a:tr>
              <a:tr h="495670">
                <a:tc>
                  <a:txBody>
                    <a:bodyPr/>
                    <a:lstStyle/>
                    <a:p>
                      <a:pPr algn="ctr"/>
                      <a:r>
                        <a:rPr lang="en-US" sz="2000" dirty="0"/>
                        <a:t>40</a:t>
                      </a:r>
                    </a:p>
                  </a:txBody>
                  <a:tcPr/>
                </a:tc>
                <a:tc>
                  <a:txBody>
                    <a:bodyPr/>
                    <a:lstStyle/>
                    <a:p>
                      <a:r>
                        <a:rPr lang="en-US" sz="2000" dirty="0"/>
                        <a:t>Refrigerator, quiet radio music</a:t>
                      </a:r>
                    </a:p>
                  </a:txBody>
                  <a:tcPr/>
                </a:tc>
                <a:extLst>
                  <a:ext uri="{0D108BD9-81ED-4DB2-BD59-A6C34878D82A}">
                    <a16:rowId xmlns:a16="http://schemas.microsoft.com/office/drawing/2014/main" val="1274828318"/>
                  </a:ext>
                </a:extLst>
              </a:tr>
              <a:tr h="495670">
                <a:tc>
                  <a:txBody>
                    <a:bodyPr/>
                    <a:lstStyle/>
                    <a:p>
                      <a:pPr algn="ctr"/>
                      <a:r>
                        <a:rPr lang="en-US" sz="2000" dirty="0"/>
                        <a:t>50</a:t>
                      </a:r>
                    </a:p>
                  </a:txBody>
                  <a:tcPr/>
                </a:tc>
                <a:tc>
                  <a:txBody>
                    <a:bodyPr/>
                    <a:lstStyle/>
                    <a:p>
                      <a:r>
                        <a:rPr lang="en-US" sz="2000" dirty="0"/>
                        <a:t>Quiet brook, quiet conversation</a:t>
                      </a:r>
                    </a:p>
                  </a:txBody>
                  <a:tcPr/>
                </a:tc>
                <a:extLst>
                  <a:ext uri="{0D108BD9-81ED-4DB2-BD59-A6C34878D82A}">
                    <a16:rowId xmlns:a16="http://schemas.microsoft.com/office/drawing/2014/main" val="1839491668"/>
                  </a:ext>
                </a:extLst>
              </a:tr>
              <a:tr h="495670">
                <a:tc>
                  <a:txBody>
                    <a:bodyPr/>
                    <a:lstStyle/>
                    <a:p>
                      <a:pPr algn="ctr"/>
                      <a:r>
                        <a:rPr lang="en-US" sz="2000" dirty="0"/>
                        <a:t>60</a:t>
                      </a:r>
                    </a:p>
                  </a:txBody>
                  <a:tcPr/>
                </a:tc>
                <a:tc>
                  <a:txBody>
                    <a:bodyPr/>
                    <a:lstStyle/>
                    <a:p>
                      <a:r>
                        <a:rPr lang="en-US" sz="2000" dirty="0"/>
                        <a:t>Normal conversation</a:t>
                      </a:r>
                    </a:p>
                  </a:txBody>
                  <a:tcPr/>
                </a:tc>
                <a:extLst>
                  <a:ext uri="{0D108BD9-81ED-4DB2-BD59-A6C34878D82A}">
                    <a16:rowId xmlns:a16="http://schemas.microsoft.com/office/drawing/2014/main" val="2793641591"/>
                  </a:ext>
                </a:extLst>
              </a:tr>
              <a:tr h="495670">
                <a:tc>
                  <a:txBody>
                    <a:bodyPr/>
                    <a:lstStyle/>
                    <a:p>
                      <a:pPr algn="ctr"/>
                      <a:r>
                        <a:rPr lang="en-US" sz="2000" dirty="0"/>
                        <a:t>70</a:t>
                      </a:r>
                    </a:p>
                  </a:txBody>
                  <a:tcPr/>
                </a:tc>
                <a:tc>
                  <a:txBody>
                    <a:bodyPr/>
                    <a:lstStyle/>
                    <a:p>
                      <a:r>
                        <a:rPr lang="en-US" sz="2000" dirty="0"/>
                        <a:t>Loud conversation, passenger car</a:t>
                      </a:r>
                    </a:p>
                  </a:txBody>
                  <a:tcPr/>
                </a:tc>
                <a:extLst>
                  <a:ext uri="{0D108BD9-81ED-4DB2-BD59-A6C34878D82A}">
                    <a16:rowId xmlns:a16="http://schemas.microsoft.com/office/drawing/2014/main" val="1708806875"/>
                  </a:ext>
                </a:extLst>
              </a:tr>
              <a:tr h="495669">
                <a:tc>
                  <a:txBody>
                    <a:bodyPr/>
                    <a:lstStyle/>
                    <a:p>
                      <a:pPr lvl="0" algn="ctr">
                        <a:buNone/>
                      </a:pPr>
                      <a:r>
                        <a:rPr lang="en-US" sz="2000" dirty="0"/>
                        <a:t>80</a:t>
                      </a:r>
                    </a:p>
                  </a:txBody>
                  <a:tcPr/>
                </a:tc>
                <a:tc>
                  <a:txBody>
                    <a:bodyPr/>
                    <a:lstStyle/>
                    <a:p>
                      <a:pPr lvl="0">
                        <a:buNone/>
                      </a:pPr>
                      <a:r>
                        <a:rPr lang="en-US" sz="2000" dirty="0"/>
                        <a:t>Loud radio music, heavy road traffic</a:t>
                      </a:r>
                    </a:p>
                  </a:txBody>
                  <a:tcPr/>
                </a:tc>
                <a:extLst>
                  <a:ext uri="{0D108BD9-81ED-4DB2-BD59-A6C34878D82A}">
                    <a16:rowId xmlns:a16="http://schemas.microsoft.com/office/drawing/2014/main" val="2805101063"/>
                  </a:ext>
                </a:extLst>
              </a:tr>
            </a:tbl>
          </a:graphicData>
        </a:graphic>
      </p:graphicFrame>
    </p:spTree>
    <p:extLst>
      <p:ext uri="{BB962C8B-B14F-4D97-AF65-F5344CB8AC3E}">
        <p14:creationId xmlns:p14="http://schemas.microsoft.com/office/powerpoint/2010/main" val="353253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24744"/>
            <a:ext cx="5040560" cy="584775"/>
          </a:xfrm>
          <a:prstGeom prst="rect">
            <a:avLst/>
          </a:prstGeom>
          <a:noFill/>
        </p:spPr>
        <p:txBody>
          <a:bodyPr wrap="square" rtlCol="0">
            <a:spAutoFit/>
          </a:bodyPr>
          <a:lstStyle/>
          <a:p>
            <a:r>
              <a:rPr lang="en-US" sz="3200" b="1" dirty="0"/>
              <a:t>Why Conduct the Study?</a:t>
            </a:r>
            <a:endParaRPr lang="en-CA" sz="3200" b="1" dirty="0"/>
          </a:p>
        </p:txBody>
      </p:sp>
      <p:sp>
        <p:nvSpPr>
          <p:cNvPr id="5" name="TextBox 4"/>
          <p:cNvSpPr txBox="1"/>
          <p:nvPr/>
        </p:nvSpPr>
        <p:spPr>
          <a:xfrm>
            <a:off x="467544" y="2276872"/>
            <a:ext cx="3960440" cy="369332"/>
          </a:xfrm>
          <a:prstGeom prst="rect">
            <a:avLst/>
          </a:prstGeom>
          <a:noFill/>
        </p:spPr>
        <p:txBody>
          <a:bodyPr wrap="square" rtlCol="0">
            <a:spAutoFit/>
          </a:bodyPr>
          <a:lstStyle/>
          <a:p>
            <a:endParaRPr lang="en-CA" dirty="0"/>
          </a:p>
        </p:txBody>
      </p:sp>
      <p:sp>
        <p:nvSpPr>
          <p:cNvPr id="6" name="TextBox 5"/>
          <p:cNvSpPr txBox="1"/>
          <p:nvPr/>
        </p:nvSpPr>
        <p:spPr>
          <a:xfrm>
            <a:off x="5052174" y="2466480"/>
            <a:ext cx="4097024" cy="3693319"/>
          </a:xfrm>
          <a:prstGeom prst="rect">
            <a:avLst/>
          </a:prstGeom>
          <a:noFill/>
        </p:spPr>
        <p:txBody>
          <a:bodyPr wrap="square" lIns="91440" tIns="45720" rIns="91440" bIns="45720" rtlCol="0" anchor="t">
            <a:spAutoFit/>
          </a:bodyPr>
          <a:lstStyle/>
          <a:p>
            <a:pPr>
              <a:lnSpc>
                <a:spcPct val="90000"/>
              </a:lnSpc>
            </a:pPr>
            <a:r>
              <a:rPr lang="en-US" sz="2000" dirty="0"/>
              <a:t>To provide </a:t>
            </a:r>
            <a:r>
              <a:rPr lang="en-US" sz="2000" b="1" dirty="0"/>
              <a:t>NEW</a:t>
            </a:r>
            <a:r>
              <a:rPr lang="en-US" sz="2000" dirty="0"/>
              <a:t> evidence and eliminate any confusion regarding:</a:t>
            </a:r>
          </a:p>
          <a:p>
            <a:pPr>
              <a:lnSpc>
                <a:spcPct val="90000"/>
              </a:lnSpc>
            </a:pPr>
            <a:endParaRPr lang="en-US" sz="2000" dirty="0">
              <a:solidFill>
                <a:schemeClr val="tx1"/>
              </a:solidFill>
            </a:endParaRPr>
          </a:p>
          <a:p>
            <a:pPr marL="742950" lvl="1" indent="-285750">
              <a:lnSpc>
                <a:spcPct val="90000"/>
              </a:lnSpc>
              <a:buFont typeface="Arial" panose="020B0604020202020204" pitchFamily="34" charset="0"/>
              <a:buChar char="•"/>
            </a:pPr>
            <a:r>
              <a:rPr lang="en-US" sz="2000" dirty="0">
                <a:solidFill>
                  <a:schemeClr val="tx1"/>
                </a:solidFill>
              </a:rPr>
              <a:t>Decibel levels</a:t>
            </a:r>
          </a:p>
          <a:p>
            <a:pPr marL="742950" lvl="1" indent="-285750">
              <a:lnSpc>
                <a:spcPct val="90000"/>
              </a:lnSpc>
              <a:buFont typeface="Arial" panose="020B0604020202020204" pitchFamily="34" charset="0"/>
              <a:buChar char="•"/>
            </a:pPr>
            <a:endParaRPr lang="en-US" sz="2000" dirty="0">
              <a:solidFill>
                <a:schemeClr val="tx1"/>
              </a:solidFill>
            </a:endParaRPr>
          </a:p>
          <a:p>
            <a:pPr marL="742950" lvl="1" indent="-285750">
              <a:lnSpc>
                <a:spcPct val="90000"/>
              </a:lnSpc>
              <a:buFont typeface="Arial" panose="020B0604020202020204" pitchFamily="34" charset="0"/>
              <a:buChar char="•"/>
            </a:pPr>
            <a:r>
              <a:rPr lang="en-US" sz="2000" dirty="0">
                <a:solidFill>
                  <a:schemeClr val="tx1"/>
                </a:solidFill>
              </a:rPr>
              <a:t>Frequency levels (Hertz)</a:t>
            </a:r>
          </a:p>
          <a:p>
            <a:pPr marL="742950" lvl="1" indent="-285750">
              <a:lnSpc>
                <a:spcPct val="90000"/>
              </a:lnSpc>
              <a:buFont typeface="Arial" panose="020B0604020202020204" pitchFamily="34" charset="0"/>
              <a:buChar char="•"/>
            </a:pPr>
            <a:endParaRPr lang="en-US" sz="2000" dirty="0">
              <a:solidFill>
                <a:schemeClr val="tx1"/>
              </a:solidFill>
            </a:endParaRPr>
          </a:p>
          <a:p>
            <a:pPr marL="742950" lvl="1" indent="-285750">
              <a:lnSpc>
                <a:spcPct val="90000"/>
              </a:lnSpc>
              <a:buFont typeface="Arial" panose="020B0604020202020204" pitchFamily="34" charset="0"/>
              <a:buChar char="•"/>
            </a:pPr>
            <a:r>
              <a:rPr lang="en-US" sz="2000" dirty="0"/>
              <a:t>Effectiveness of sound mitigation panels</a:t>
            </a:r>
          </a:p>
          <a:p>
            <a:pPr marL="742950" lvl="1" indent="-285750">
              <a:lnSpc>
                <a:spcPct val="90000"/>
              </a:lnSpc>
              <a:buFont typeface="Arial" panose="020B0604020202020204" pitchFamily="34" charset="0"/>
              <a:buChar char="•"/>
            </a:pPr>
            <a:endParaRPr lang="en-US" sz="2000" dirty="0">
              <a:solidFill>
                <a:schemeClr val="tx1"/>
              </a:solidFill>
            </a:endParaRPr>
          </a:p>
          <a:p>
            <a:pPr marL="742950" lvl="1" indent="-285750">
              <a:lnSpc>
                <a:spcPct val="90000"/>
              </a:lnSpc>
              <a:buFont typeface="Arial" panose="020B0604020202020204" pitchFamily="34" charset="0"/>
              <a:buChar char="•"/>
            </a:pPr>
            <a:r>
              <a:rPr lang="en-US" sz="2000" dirty="0"/>
              <a:t>Effectiveness of quiet paddles </a:t>
            </a:r>
          </a:p>
          <a:p>
            <a:pPr lvl="1">
              <a:lnSpc>
                <a:spcPct val="90000"/>
              </a:lnSpc>
            </a:pPr>
            <a:endParaRPr lang="en-US" sz="2000" dirty="0"/>
          </a:p>
        </p:txBody>
      </p:sp>
      <p:pic>
        <p:nvPicPr>
          <p:cNvPr id="7" name="Picture 6" descr="A sign on a fence&#10;&#10;Description automatically generated">
            <a:extLst>
              <a:ext uri="{FF2B5EF4-FFF2-40B4-BE49-F238E27FC236}">
                <a16:creationId xmlns:a16="http://schemas.microsoft.com/office/drawing/2014/main" id="{B1076C03-23AC-3AA7-7671-C9F0009E469C}"/>
              </a:ext>
            </a:extLst>
          </p:cNvPr>
          <p:cNvPicPr>
            <a:picLocks noChangeAspect="1"/>
          </p:cNvPicPr>
          <p:nvPr/>
        </p:nvPicPr>
        <p:blipFill rotWithShape="1">
          <a:blip r:embed="rId3">
            <a:alphaModFix/>
          </a:blip>
          <a:srcRect r="5506" b="-1"/>
          <a:stretch/>
        </p:blipFill>
        <p:spPr>
          <a:xfrm>
            <a:off x="326024" y="1993515"/>
            <a:ext cx="4739065" cy="4374624"/>
          </a:xfrm>
          <a:prstGeom prst="rect">
            <a:avLst/>
          </a:prstGeom>
        </p:spPr>
      </p:pic>
    </p:spTree>
    <p:extLst>
      <p:ext uri="{BB962C8B-B14F-4D97-AF65-F5344CB8AC3E}">
        <p14:creationId xmlns:p14="http://schemas.microsoft.com/office/powerpoint/2010/main" val="3668193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755576" y="999723"/>
            <a:ext cx="2665060" cy="101084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val Callout 2"/>
          <p:cNvSpPr/>
          <p:nvPr/>
        </p:nvSpPr>
        <p:spPr>
          <a:xfrm>
            <a:off x="4572000" y="1711102"/>
            <a:ext cx="4288854" cy="1409649"/>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Callout 3"/>
          <p:cNvSpPr/>
          <p:nvPr/>
        </p:nvSpPr>
        <p:spPr>
          <a:xfrm>
            <a:off x="159321" y="4672955"/>
            <a:ext cx="4249985" cy="1276697"/>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Callout 4"/>
          <p:cNvSpPr/>
          <p:nvPr/>
        </p:nvSpPr>
        <p:spPr>
          <a:xfrm>
            <a:off x="5180831" y="3939158"/>
            <a:ext cx="3137820" cy="169502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Callout 5"/>
          <p:cNvSpPr/>
          <p:nvPr/>
        </p:nvSpPr>
        <p:spPr>
          <a:xfrm>
            <a:off x="550656" y="2477603"/>
            <a:ext cx="4290181" cy="1616943"/>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1062079" y="1216663"/>
            <a:ext cx="2448272" cy="646331"/>
          </a:xfrm>
          <a:prstGeom prst="rect">
            <a:avLst/>
          </a:prstGeom>
          <a:noFill/>
        </p:spPr>
        <p:txBody>
          <a:bodyPr wrap="square" lIns="91440" tIns="45720" rIns="91440" bIns="45720" rtlCol="0" anchor="t">
            <a:spAutoFit/>
          </a:bodyPr>
          <a:lstStyle/>
          <a:p>
            <a:r>
              <a:rPr lang="en-CA" i="1" dirty="0"/>
              <a:t>Noise mitigation is </a:t>
            </a:r>
            <a:r>
              <a:rPr lang="en-CA" b="1" i="1" dirty="0"/>
              <a:t>extremely expensive</a:t>
            </a:r>
          </a:p>
        </p:txBody>
      </p:sp>
      <p:sp>
        <p:nvSpPr>
          <p:cNvPr id="8" name="TextBox 7"/>
          <p:cNvSpPr txBox="1"/>
          <p:nvPr/>
        </p:nvSpPr>
        <p:spPr>
          <a:xfrm>
            <a:off x="879325" y="2936870"/>
            <a:ext cx="4300289" cy="923330"/>
          </a:xfrm>
          <a:prstGeom prst="rect">
            <a:avLst/>
          </a:prstGeom>
          <a:noFill/>
        </p:spPr>
        <p:txBody>
          <a:bodyPr wrap="square" lIns="91440" tIns="45720" rIns="91440" bIns="45720" rtlCol="0" anchor="t">
            <a:spAutoFit/>
          </a:bodyPr>
          <a:lstStyle/>
          <a:p>
            <a:r>
              <a:rPr lang="en-CA" i="1" dirty="0"/>
              <a:t>Sound mitigation panels need to be replaced often as they </a:t>
            </a:r>
            <a:r>
              <a:rPr lang="en-CA" b="1" i="1" dirty="0"/>
              <a:t>deteriorate in the sun</a:t>
            </a:r>
          </a:p>
        </p:txBody>
      </p:sp>
      <p:sp>
        <p:nvSpPr>
          <p:cNvPr id="9" name="TextBox 8"/>
          <p:cNvSpPr txBox="1"/>
          <p:nvPr/>
        </p:nvSpPr>
        <p:spPr>
          <a:xfrm>
            <a:off x="5064244" y="2006508"/>
            <a:ext cx="4018656" cy="923330"/>
          </a:xfrm>
          <a:prstGeom prst="rect">
            <a:avLst/>
          </a:prstGeom>
          <a:noFill/>
        </p:spPr>
        <p:txBody>
          <a:bodyPr wrap="square" lIns="91440" tIns="45720" rIns="91440" bIns="45720" rtlCol="0" anchor="t">
            <a:spAutoFit/>
          </a:bodyPr>
          <a:lstStyle/>
          <a:p>
            <a:r>
              <a:rPr lang="en-CA" i="1" dirty="0"/>
              <a:t>Low sound meter readings are only possible using </a:t>
            </a:r>
            <a:r>
              <a:rPr lang="en-CA" b="1" i="1" dirty="0"/>
              <a:t>soft balls and soft equipment    </a:t>
            </a:r>
            <a:endParaRPr lang="en-CA" b="1"/>
          </a:p>
        </p:txBody>
      </p:sp>
      <p:sp>
        <p:nvSpPr>
          <p:cNvPr id="12" name="TextBox 11"/>
          <p:cNvSpPr txBox="1"/>
          <p:nvPr/>
        </p:nvSpPr>
        <p:spPr>
          <a:xfrm>
            <a:off x="333053" y="4991997"/>
            <a:ext cx="4381938" cy="646331"/>
          </a:xfrm>
          <a:prstGeom prst="rect">
            <a:avLst/>
          </a:prstGeom>
          <a:noFill/>
        </p:spPr>
        <p:txBody>
          <a:bodyPr wrap="square" lIns="91440" tIns="45720" rIns="91440" bIns="45720" rtlCol="0" anchor="t">
            <a:spAutoFit/>
          </a:bodyPr>
          <a:lstStyle/>
          <a:p>
            <a:r>
              <a:rPr lang="en-CA" i="1" dirty="0"/>
              <a:t>   Courts are being closed because </a:t>
            </a:r>
            <a:r>
              <a:rPr lang="en-CA" b="1" i="1" dirty="0"/>
              <a:t>sound mitigation does not work</a:t>
            </a:r>
            <a:endParaRPr lang="en-US" b="1"/>
          </a:p>
        </p:txBody>
      </p:sp>
      <p:sp>
        <p:nvSpPr>
          <p:cNvPr id="13" name="TextBox 12"/>
          <p:cNvSpPr txBox="1"/>
          <p:nvPr/>
        </p:nvSpPr>
        <p:spPr>
          <a:xfrm>
            <a:off x="5361806" y="4384421"/>
            <a:ext cx="4248472" cy="923330"/>
          </a:xfrm>
          <a:prstGeom prst="rect">
            <a:avLst/>
          </a:prstGeom>
          <a:noFill/>
        </p:spPr>
        <p:txBody>
          <a:bodyPr wrap="square" lIns="91440" tIns="45720" rIns="91440" bIns="45720" rtlCol="0" anchor="t">
            <a:spAutoFit/>
          </a:bodyPr>
          <a:lstStyle/>
          <a:p>
            <a:r>
              <a:rPr lang="en-US" dirty="0"/>
              <a:t>Sound mitigation is only effective in reducing </a:t>
            </a:r>
            <a:r>
              <a:rPr lang="en-US" b="1" dirty="0"/>
              <a:t>decibels </a:t>
            </a:r>
          </a:p>
          <a:p>
            <a:r>
              <a:rPr lang="en-US" b="1" dirty="0"/>
              <a:t>levels and not hertz</a:t>
            </a:r>
          </a:p>
        </p:txBody>
      </p:sp>
      <p:sp>
        <p:nvSpPr>
          <p:cNvPr id="10" name="TextBox 9"/>
          <p:cNvSpPr txBox="1"/>
          <p:nvPr/>
        </p:nvSpPr>
        <p:spPr>
          <a:xfrm>
            <a:off x="3743908" y="260648"/>
            <a:ext cx="5004556" cy="584775"/>
          </a:xfrm>
          <a:prstGeom prst="rect">
            <a:avLst/>
          </a:prstGeom>
          <a:noFill/>
        </p:spPr>
        <p:txBody>
          <a:bodyPr wrap="square" lIns="91440" tIns="45720" rIns="91440" bIns="45720" rtlCol="0" anchor="t">
            <a:spAutoFit/>
          </a:bodyPr>
          <a:lstStyle/>
          <a:p>
            <a:r>
              <a:rPr lang="en-US" sz="3200" b="1" dirty="0"/>
              <a:t>           Common Myths</a:t>
            </a:r>
            <a:endParaRPr lang="en-CA" sz="3200" b="1" dirty="0"/>
          </a:p>
        </p:txBody>
      </p:sp>
    </p:spTree>
    <p:extLst>
      <p:ext uri="{BB962C8B-B14F-4D97-AF65-F5344CB8AC3E}">
        <p14:creationId xmlns:p14="http://schemas.microsoft.com/office/powerpoint/2010/main" val="316122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1603" y="757089"/>
            <a:ext cx="8495853" cy="646331"/>
          </a:xfrm>
          <a:prstGeom prst="rect">
            <a:avLst/>
          </a:prstGeom>
          <a:noFill/>
        </p:spPr>
        <p:txBody>
          <a:bodyPr wrap="square" lIns="91440" tIns="45720" rIns="91440" bIns="45720" rtlCol="0" anchor="t">
            <a:spAutoFit/>
          </a:bodyPr>
          <a:lstStyle/>
          <a:p>
            <a:r>
              <a:rPr lang="en-US" sz="3600" dirty="0"/>
              <a:t>Why Carnarvon Park</a:t>
            </a:r>
            <a:r>
              <a:rPr lang="en-US" sz="3600"/>
              <a:t> for the study</a:t>
            </a:r>
            <a:r>
              <a:rPr lang="en-US" sz="3600" dirty="0"/>
              <a:t>?</a:t>
            </a:r>
            <a:endParaRPr lang="en-CA" sz="3600" dirty="0"/>
          </a:p>
        </p:txBody>
      </p:sp>
      <p:sp>
        <p:nvSpPr>
          <p:cNvPr id="6" name="TextBox 5"/>
          <p:cNvSpPr txBox="1"/>
          <p:nvPr/>
        </p:nvSpPr>
        <p:spPr>
          <a:xfrm>
            <a:off x="5289987" y="1843549"/>
            <a:ext cx="3600400" cy="409342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pPr>
            <a:r>
              <a:rPr lang="en-US" b="1" dirty="0"/>
              <a:t>Sound mitigation was successful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Physical similarities to Wain Park</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Comparable number of courts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Located on flat terrain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Surrounded by 3m (10’) high chain link fences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Bordered on one side by an open field (soft ground)</a:t>
            </a:r>
          </a:p>
          <a:p>
            <a:endParaRPr lang="en-US" sz="800" dirty="0"/>
          </a:p>
        </p:txBody>
      </p:sp>
      <p:grpSp>
        <p:nvGrpSpPr>
          <p:cNvPr id="13" name="Group 12"/>
          <p:cNvGrpSpPr/>
          <p:nvPr/>
        </p:nvGrpSpPr>
        <p:grpSpPr>
          <a:xfrm>
            <a:off x="560390" y="1847859"/>
            <a:ext cx="4054254" cy="4016449"/>
            <a:chOff x="0" y="0"/>
            <a:chExt cx="2788079" cy="3079789"/>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9087" t="24881" r="13853" b="8074"/>
            <a:stretch/>
          </p:blipFill>
          <p:spPr bwMode="auto">
            <a:xfrm>
              <a:off x="0" y="0"/>
              <a:ext cx="2788079" cy="3079789"/>
            </a:xfrm>
            <a:prstGeom prst="rect">
              <a:avLst/>
            </a:prstGeom>
            <a:ln>
              <a:noFill/>
            </a:ln>
            <a:extLst>
              <a:ext uri="{53640926-AAD7-44D8-BBD7-CCE9431645EC}">
                <a14:shadowObscured xmlns:a14="http://schemas.microsoft.com/office/drawing/2010/main"/>
              </a:ext>
            </a:extLst>
          </p:spPr>
        </p:pic>
        <p:sp>
          <p:nvSpPr>
            <p:cNvPr id="17" name="Diamond 16"/>
            <p:cNvSpPr/>
            <p:nvPr/>
          </p:nvSpPr>
          <p:spPr>
            <a:xfrm>
              <a:off x="942449" y="2221487"/>
              <a:ext cx="91440" cy="9144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8" name="Diamond 17"/>
            <p:cNvSpPr/>
            <p:nvPr/>
          </p:nvSpPr>
          <p:spPr>
            <a:xfrm>
              <a:off x="1206111" y="560982"/>
              <a:ext cx="91440" cy="9144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grpSp>
    </p:spTree>
    <p:extLst>
      <p:ext uri="{BB962C8B-B14F-4D97-AF65-F5344CB8AC3E}">
        <p14:creationId xmlns:p14="http://schemas.microsoft.com/office/powerpoint/2010/main" val="312510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3F7669-3785-9DCC-C7F1-61CCCF8057A1}"/>
              </a:ext>
            </a:extLst>
          </p:cNvPr>
          <p:cNvSpPr txBox="1"/>
          <p:nvPr/>
        </p:nvSpPr>
        <p:spPr>
          <a:xfrm>
            <a:off x="225804" y="1019499"/>
            <a:ext cx="81709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Keys to Successful Sound Mitigation Using Acoustic Panels</a:t>
            </a:r>
          </a:p>
        </p:txBody>
      </p:sp>
      <p:sp>
        <p:nvSpPr>
          <p:cNvPr id="4" name="TextBox 3">
            <a:extLst>
              <a:ext uri="{FF2B5EF4-FFF2-40B4-BE49-F238E27FC236}">
                <a16:creationId xmlns:a16="http://schemas.microsoft.com/office/drawing/2014/main" id="{91CF60E4-BAE2-0192-BDAC-8C2ADA10F26A}"/>
              </a:ext>
            </a:extLst>
          </p:cNvPr>
          <p:cNvSpPr txBox="1"/>
          <p:nvPr/>
        </p:nvSpPr>
        <p:spPr>
          <a:xfrm>
            <a:off x="1071718" y="1994436"/>
            <a:ext cx="7972166" cy="646331"/>
          </a:xfrm>
          <a:prstGeom prst="rect">
            <a:avLst/>
          </a:prstGeom>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Panels reflect sound</a:t>
            </a:r>
            <a:r>
              <a:rPr lang="en-US" dirty="0"/>
              <a:t>. Best to be installed on 3 sides to enable sound to be reflected toward the open side – allowing the sound to dissipate over a distance.</a:t>
            </a:r>
          </a:p>
        </p:txBody>
      </p:sp>
      <p:sp>
        <p:nvSpPr>
          <p:cNvPr id="5" name="TextBox 4">
            <a:extLst>
              <a:ext uri="{FF2B5EF4-FFF2-40B4-BE49-F238E27FC236}">
                <a16:creationId xmlns:a16="http://schemas.microsoft.com/office/drawing/2014/main" id="{80C981B9-3D81-93F9-1BB1-CEDBB95A1316}"/>
              </a:ext>
            </a:extLst>
          </p:cNvPr>
          <p:cNvSpPr txBox="1"/>
          <p:nvPr/>
        </p:nvSpPr>
        <p:spPr>
          <a:xfrm>
            <a:off x="473674" y="2946054"/>
            <a:ext cx="7108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t>2</a:t>
            </a:r>
          </a:p>
        </p:txBody>
      </p:sp>
      <p:sp>
        <p:nvSpPr>
          <p:cNvPr id="6" name="TextBox 5">
            <a:extLst>
              <a:ext uri="{FF2B5EF4-FFF2-40B4-BE49-F238E27FC236}">
                <a16:creationId xmlns:a16="http://schemas.microsoft.com/office/drawing/2014/main" id="{B66A88E7-4C5E-E8FA-5F71-229CCFEA1BF6}"/>
              </a:ext>
            </a:extLst>
          </p:cNvPr>
          <p:cNvSpPr txBox="1"/>
          <p:nvPr/>
        </p:nvSpPr>
        <p:spPr>
          <a:xfrm>
            <a:off x="1055200" y="2945289"/>
            <a:ext cx="7974617" cy="646331"/>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Must break the line of sight</a:t>
            </a:r>
            <a:r>
              <a:rPr lang="en-US" dirty="0"/>
              <a:t>.  If you can see it, you can hear it. In single family residential areas this requires a 3m (10') perimeter fence.</a:t>
            </a:r>
          </a:p>
        </p:txBody>
      </p:sp>
      <p:sp>
        <p:nvSpPr>
          <p:cNvPr id="9" name="TextBox 8">
            <a:extLst>
              <a:ext uri="{FF2B5EF4-FFF2-40B4-BE49-F238E27FC236}">
                <a16:creationId xmlns:a16="http://schemas.microsoft.com/office/drawing/2014/main" id="{5C677BA7-DDA0-581E-C187-809677542A93}"/>
              </a:ext>
            </a:extLst>
          </p:cNvPr>
          <p:cNvSpPr txBox="1"/>
          <p:nvPr/>
        </p:nvSpPr>
        <p:spPr>
          <a:xfrm>
            <a:off x="1052844" y="3907034"/>
            <a:ext cx="7968828" cy="1754326"/>
          </a:xfrm>
          <a:prstGeom prst="rect">
            <a:avLst/>
          </a:prstGeom>
          <a:solidFill>
            <a:schemeClr val="bg2"/>
          </a:solidFill>
          <a:ln>
            <a:solidFill>
              <a:schemeClr val="bg2"/>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Must </a:t>
            </a:r>
            <a:r>
              <a:rPr lang="en-US" b="1" dirty="0"/>
              <a:t>get sound levels below an acceptable threshold </a:t>
            </a:r>
            <a:r>
              <a:rPr lang="en-US" dirty="0"/>
              <a:t>at nearby residences. In most municipalities in BC this is 55dB. Some municipalities, including Victoria, reduce it to 50dB to account for the "impulsive" sound of pickleball.</a:t>
            </a:r>
          </a:p>
          <a:p>
            <a:endParaRPr lang="en-US" dirty="0"/>
          </a:p>
          <a:p>
            <a:r>
              <a:rPr lang="en-US" dirty="0"/>
              <a:t>Must be effective in </a:t>
            </a:r>
            <a:r>
              <a:rPr lang="en-US" b="1" dirty="0"/>
              <a:t>reducing the higher pitched 'pop'</a:t>
            </a:r>
            <a:r>
              <a:rPr lang="en-US" dirty="0"/>
              <a:t> sound when the pickleball hits the paddle. This occurs at the frequency of around 1200HZ.</a:t>
            </a:r>
          </a:p>
        </p:txBody>
      </p:sp>
      <p:sp>
        <p:nvSpPr>
          <p:cNvPr id="8" name="Oval 7">
            <a:extLst>
              <a:ext uri="{FF2B5EF4-FFF2-40B4-BE49-F238E27FC236}">
                <a16:creationId xmlns:a16="http://schemas.microsoft.com/office/drawing/2014/main" id="{BB42F584-ED3B-32F9-BD31-74791DABC8DD}"/>
              </a:ext>
            </a:extLst>
          </p:cNvPr>
          <p:cNvSpPr/>
          <p:nvPr/>
        </p:nvSpPr>
        <p:spPr>
          <a:xfrm>
            <a:off x="134660" y="1858731"/>
            <a:ext cx="742950" cy="79057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68DB3C5-20C3-3178-BCAA-7080E7F5B453}"/>
              </a:ext>
            </a:extLst>
          </p:cNvPr>
          <p:cNvSpPr/>
          <p:nvPr/>
        </p:nvSpPr>
        <p:spPr>
          <a:xfrm>
            <a:off x="133291" y="2879762"/>
            <a:ext cx="752475" cy="78105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ADBA31D-0A86-CB3D-78E5-57270F70D042}"/>
              </a:ext>
            </a:extLst>
          </p:cNvPr>
          <p:cNvSpPr/>
          <p:nvPr/>
        </p:nvSpPr>
        <p:spPr>
          <a:xfrm>
            <a:off x="149220" y="4294821"/>
            <a:ext cx="752475" cy="74295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33</a:t>
            </a:r>
          </a:p>
        </p:txBody>
      </p:sp>
      <p:sp>
        <p:nvSpPr>
          <p:cNvPr id="16" name="TextBox 15">
            <a:extLst>
              <a:ext uri="{FF2B5EF4-FFF2-40B4-BE49-F238E27FC236}">
                <a16:creationId xmlns:a16="http://schemas.microsoft.com/office/drawing/2014/main" id="{C748D238-C02E-B372-9EE6-3657C48F63FA}"/>
              </a:ext>
            </a:extLst>
          </p:cNvPr>
          <p:cNvSpPr txBox="1"/>
          <p:nvPr/>
        </p:nvSpPr>
        <p:spPr>
          <a:xfrm>
            <a:off x="338792" y="1954967"/>
            <a:ext cx="3889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t>1</a:t>
            </a:r>
            <a:endParaRPr lang="en-US" dirty="0"/>
          </a:p>
        </p:txBody>
      </p:sp>
      <p:sp>
        <p:nvSpPr>
          <p:cNvPr id="17" name="TextBox 16">
            <a:extLst>
              <a:ext uri="{FF2B5EF4-FFF2-40B4-BE49-F238E27FC236}">
                <a16:creationId xmlns:a16="http://schemas.microsoft.com/office/drawing/2014/main" id="{A187148C-014E-4B35-433A-0939B61615A7}"/>
              </a:ext>
            </a:extLst>
          </p:cNvPr>
          <p:cNvSpPr txBox="1"/>
          <p:nvPr/>
        </p:nvSpPr>
        <p:spPr>
          <a:xfrm>
            <a:off x="337041" y="2977750"/>
            <a:ext cx="4828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t>2</a:t>
            </a:r>
            <a:endParaRPr lang="en-US" dirty="0"/>
          </a:p>
        </p:txBody>
      </p:sp>
      <p:sp>
        <p:nvSpPr>
          <p:cNvPr id="3" name="TextBox 2">
            <a:extLst>
              <a:ext uri="{FF2B5EF4-FFF2-40B4-BE49-F238E27FC236}">
                <a16:creationId xmlns:a16="http://schemas.microsoft.com/office/drawing/2014/main" id="{F1D9C7CA-9C45-E847-B6F6-7A561E379B4E}"/>
              </a:ext>
            </a:extLst>
          </p:cNvPr>
          <p:cNvSpPr txBox="1"/>
          <p:nvPr/>
        </p:nvSpPr>
        <p:spPr>
          <a:xfrm>
            <a:off x="339832" y="4299165"/>
            <a:ext cx="533400" cy="594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t>3</a:t>
            </a:r>
          </a:p>
        </p:txBody>
      </p:sp>
    </p:spTree>
    <p:extLst>
      <p:ext uri="{BB962C8B-B14F-4D97-AF65-F5344CB8AC3E}">
        <p14:creationId xmlns:p14="http://schemas.microsoft.com/office/powerpoint/2010/main" val="1861589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870" y="1052922"/>
            <a:ext cx="8496944" cy="523220"/>
          </a:xfrm>
          <a:prstGeom prst="rect">
            <a:avLst/>
          </a:prstGeom>
          <a:noFill/>
        </p:spPr>
        <p:txBody>
          <a:bodyPr wrap="square" lIns="91440" tIns="45720" rIns="91440" bIns="45720" rtlCol="0" anchor="t">
            <a:spAutoFit/>
          </a:bodyPr>
          <a:lstStyle/>
          <a:p>
            <a:r>
              <a:rPr lang="en-US" sz="2800" b="1" dirty="0"/>
              <a:t>Why Did Sound Mitigation Work</a:t>
            </a:r>
            <a:r>
              <a:rPr lang="en-US" sz="2800" b="1"/>
              <a:t> </a:t>
            </a:r>
            <a:r>
              <a:rPr lang="en-US" sz="2800" b="1" dirty="0"/>
              <a:t>at </a:t>
            </a:r>
            <a:r>
              <a:rPr lang="en-US" sz="2800" b="1"/>
              <a:t>Study Site</a:t>
            </a:r>
            <a:r>
              <a:rPr lang="en-US" sz="2800" b="1" dirty="0"/>
              <a:t>? </a:t>
            </a:r>
            <a:endParaRPr lang="en-CA" sz="2800" b="1" dirty="0"/>
          </a:p>
        </p:txBody>
      </p:sp>
      <p:sp>
        <p:nvSpPr>
          <p:cNvPr id="3" name="TextBox 2"/>
          <p:cNvSpPr txBox="1"/>
          <p:nvPr/>
        </p:nvSpPr>
        <p:spPr>
          <a:xfrm>
            <a:off x="323528" y="4149080"/>
            <a:ext cx="3240360" cy="369332"/>
          </a:xfrm>
          <a:prstGeom prst="rect">
            <a:avLst/>
          </a:prstGeom>
          <a:noFill/>
        </p:spPr>
        <p:txBody>
          <a:bodyPr wrap="square" rtlCol="0">
            <a:spAutoFit/>
          </a:bodyPr>
          <a:lstStyle/>
          <a:p>
            <a:endParaRPr lang="en-CA" dirty="0"/>
          </a:p>
        </p:txBody>
      </p:sp>
      <p:grpSp>
        <p:nvGrpSpPr>
          <p:cNvPr id="4" name="Group 3">
            <a:extLst>
              <a:ext uri="{FF2B5EF4-FFF2-40B4-BE49-F238E27FC236}">
                <a16:creationId xmlns:a16="http://schemas.microsoft.com/office/drawing/2014/main" id="{ABAE5A05-ABA5-4214-CA18-48B7BFFE28DB}"/>
              </a:ext>
            </a:extLst>
          </p:cNvPr>
          <p:cNvGrpSpPr/>
          <p:nvPr/>
        </p:nvGrpSpPr>
        <p:grpSpPr>
          <a:xfrm>
            <a:off x="139597" y="2970388"/>
            <a:ext cx="4575138" cy="3577659"/>
            <a:chOff x="-2328174" y="392144"/>
            <a:chExt cx="4358530" cy="4052791"/>
          </a:xfrm>
        </p:grpSpPr>
        <p:pic>
          <p:nvPicPr>
            <p:cNvPr id="5" name="Picture 4">
              <a:extLst>
                <a:ext uri="{FF2B5EF4-FFF2-40B4-BE49-F238E27FC236}">
                  <a16:creationId xmlns:a16="http://schemas.microsoft.com/office/drawing/2014/main" id="{AAF8F3F7-32FD-6614-09D7-2CB96AE2F1A5}"/>
                </a:ext>
              </a:extLst>
            </p:cNvPr>
            <p:cNvPicPr>
              <a:picLocks noChangeAspect="1"/>
            </p:cNvPicPr>
            <p:nvPr/>
          </p:nvPicPr>
          <p:blipFill rotWithShape="1">
            <a:blip r:embed="rId3">
              <a:extLst>
                <a:ext uri="{28A0092B-C50C-407E-A947-70E740481C1C}">
                  <a14:useLocalDpi xmlns:a14="http://schemas.microsoft.com/office/drawing/2010/main" val="0"/>
                </a:ext>
              </a:extLst>
            </a:blip>
            <a:srcRect l="69087" t="24881" r="13853" b="8074"/>
            <a:stretch/>
          </p:blipFill>
          <p:spPr bwMode="auto">
            <a:xfrm>
              <a:off x="-2328174" y="392144"/>
              <a:ext cx="3668920" cy="4052791"/>
            </a:xfrm>
            <a:prstGeom prst="rect">
              <a:avLst/>
            </a:prstGeom>
            <a:ln>
              <a:noFill/>
            </a:ln>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id="{6F0D4267-4788-8FD1-FE0A-062A937D6991}"/>
                </a:ext>
              </a:extLst>
            </p:cNvPr>
            <p:cNvSpPr txBox="1">
              <a:spLocks noChangeArrowheads="1"/>
            </p:cNvSpPr>
            <p:nvPr/>
          </p:nvSpPr>
          <p:spPr bwMode="auto">
            <a:xfrm>
              <a:off x="1082695" y="2142950"/>
              <a:ext cx="689610" cy="275590"/>
            </a:xfrm>
            <a:prstGeom prst="rect">
              <a:avLst/>
            </a:prstGeom>
            <a:solidFill>
              <a:schemeClr val="bg1">
                <a:alpha val="43000"/>
              </a:schemeClr>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CA"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 Box 2">
              <a:extLst>
                <a:ext uri="{FF2B5EF4-FFF2-40B4-BE49-F238E27FC236}">
                  <a16:creationId xmlns:a16="http://schemas.microsoft.com/office/drawing/2014/main" id="{07250947-FAC1-8CD6-81DB-96EAFFC460F6}"/>
                </a:ext>
              </a:extLst>
            </p:cNvPr>
            <p:cNvSpPr txBox="1">
              <a:spLocks noChangeArrowheads="1"/>
            </p:cNvSpPr>
            <p:nvPr/>
          </p:nvSpPr>
          <p:spPr bwMode="auto">
            <a:xfrm>
              <a:off x="1340746" y="448069"/>
              <a:ext cx="689610" cy="326795"/>
            </a:xfrm>
            <a:prstGeom prst="rect">
              <a:avLst/>
            </a:prstGeom>
            <a:solidFill>
              <a:schemeClr val="bg1">
                <a:alpha val="43000"/>
              </a:schemeClr>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descr="A tennis court with a fence and trees&#10;&#10;Description automatically generated">
            <a:extLst>
              <a:ext uri="{FF2B5EF4-FFF2-40B4-BE49-F238E27FC236}">
                <a16:creationId xmlns:a16="http://schemas.microsoft.com/office/drawing/2014/main" id="{0647C962-5CFD-A2F7-18F4-AAFCA1F9D512}"/>
              </a:ext>
            </a:extLst>
          </p:cNvPr>
          <p:cNvPicPr>
            <a:picLocks noChangeAspect="1"/>
          </p:cNvPicPr>
          <p:nvPr/>
        </p:nvPicPr>
        <p:blipFill>
          <a:blip r:embed="rId4"/>
          <a:stretch>
            <a:fillRect/>
          </a:stretch>
        </p:blipFill>
        <p:spPr>
          <a:xfrm>
            <a:off x="4466550" y="2960864"/>
            <a:ext cx="4071808" cy="3580402"/>
          </a:xfrm>
          <a:prstGeom prst="rect">
            <a:avLst/>
          </a:prstGeom>
        </p:spPr>
      </p:pic>
      <p:sp>
        <p:nvSpPr>
          <p:cNvPr id="8" name="TextBox 7">
            <a:extLst>
              <a:ext uri="{FF2B5EF4-FFF2-40B4-BE49-F238E27FC236}">
                <a16:creationId xmlns:a16="http://schemas.microsoft.com/office/drawing/2014/main" id="{9D0948DB-6808-1378-1157-0E28E8D2C661}"/>
              </a:ext>
            </a:extLst>
          </p:cNvPr>
          <p:cNvSpPr txBox="1"/>
          <p:nvPr/>
        </p:nvSpPr>
        <p:spPr>
          <a:xfrm>
            <a:off x="1116697" y="1720223"/>
            <a:ext cx="80295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Acoustic panels were installed on 3 sides to reflect the sound toward the open field away from nearby homes</a:t>
            </a:r>
          </a:p>
        </p:txBody>
      </p:sp>
      <p:sp>
        <p:nvSpPr>
          <p:cNvPr id="11" name="Oval 10">
            <a:extLst>
              <a:ext uri="{FF2B5EF4-FFF2-40B4-BE49-F238E27FC236}">
                <a16:creationId xmlns:a16="http://schemas.microsoft.com/office/drawing/2014/main" id="{8E04A9FF-4BFA-767E-DCDF-AFB97CFA0367}"/>
              </a:ext>
            </a:extLst>
          </p:cNvPr>
          <p:cNvSpPr/>
          <p:nvPr/>
        </p:nvSpPr>
        <p:spPr>
          <a:xfrm>
            <a:off x="324173" y="1857560"/>
            <a:ext cx="565079" cy="526551"/>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a:t>
            </a:r>
          </a:p>
        </p:txBody>
      </p:sp>
    </p:spTree>
    <p:extLst>
      <p:ext uri="{BB962C8B-B14F-4D97-AF65-F5344CB8AC3E}">
        <p14:creationId xmlns:p14="http://schemas.microsoft.com/office/powerpoint/2010/main" val="389466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204864"/>
            <a:ext cx="2304256" cy="369332"/>
          </a:xfrm>
          <a:prstGeom prst="rect">
            <a:avLst/>
          </a:prstGeom>
          <a:noFill/>
        </p:spPr>
        <p:txBody>
          <a:bodyPr wrap="square" rtlCol="0">
            <a:spAutoFit/>
          </a:bodyPr>
          <a:lstStyle/>
          <a:p>
            <a:endParaRPr lang="en-CA" dirty="0"/>
          </a:p>
        </p:txBody>
      </p:sp>
      <p:pic>
        <p:nvPicPr>
          <p:cNvPr id="3" name="Content Placeholder 3" descr="A screenshot of a computer&#10;&#10;Description automatically generated">
            <a:extLst>
              <a:ext uri="{FF2B5EF4-FFF2-40B4-BE49-F238E27FC236}">
                <a16:creationId xmlns:a16="http://schemas.microsoft.com/office/drawing/2014/main" id="{DC2A8DE0-B254-4D69-430A-DAF65CA479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524" t="24334" r="14539" b="14069"/>
          <a:stretch/>
        </p:blipFill>
        <p:spPr bwMode="auto">
          <a:xfrm>
            <a:off x="251520" y="2578351"/>
            <a:ext cx="3681149" cy="3936111"/>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4427984" y="2276872"/>
            <a:ext cx="3816424" cy="369332"/>
          </a:xfrm>
          <a:prstGeom prst="rect">
            <a:avLst/>
          </a:prstGeom>
          <a:noFill/>
        </p:spPr>
        <p:txBody>
          <a:bodyPr wrap="square" rtlCol="0">
            <a:spAutoFit/>
          </a:bodyPr>
          <a:lstStyle/>
          <a:p>
            <a:endParaRPr lang="en-CA" dirty="0"/>
          </a:p>
        </p:txBody>
      </p:sp>
      <p:pic>
        <p:nvPicPr>
          <p:cNvPr id="5" name="Picture 4" descr="A tennis court with net&#10;&#10;Description automatically generated">
            <a:extLst>
              <a:ext uri="{FF2B5EF4-FFF2-40B4-BE49-F238E27FC236}">
                <a16:creationId xmlns:a16="http://schemas.microsoft.com/office/drawing/2014/main" id="{18FD765B-12C2-8AEA-F918-A4FDE5464570}"/>
              </a:ext>
            </a:extLst>
          </p:cNvPr>
          <p:cNvPicPr>
            <a:picLocks noChangeAspect="1"/>
          </p:cNvPicPr>
          <p:nvPr/>
        </p:nvPicPr>
        <p:blipFill>
          <a:blip r:embed="rId4"/>
          <a:stretch>
            <a:fillRect/>
          </a:stretch>
        </p:blipFill>
        <p:spPr>
          <a:xfrm>
            <a:off x="4123149" y="2578350"/>
            <a:ext cx="4849482" cy="3936111"/>
          </a:xfrm>
          <a:prstGeom prst="rect">
            <a:avLst/>
          </a:prstGeom>
        </p:spPr>
      </p:pic>
      <p:sp>
        <p:nvSpPr>
          <p:cNvPr id="6" name="TextBox 5"/>
          <p:cNvSpPr txBox="1"/>
          <p:nvPr/>
        </p:nvSpPr>
        <p:spPr>
          <a:xfrm>
            <a:off x="370952" y="994781"/>
            <a:ext cx="7507444" cy="523220"/>
          </a:xfrm>
          <a:prstGeom prst="rect">
            <a:avLst/>
          </a:prstGeom>
          <a:noFill/>
        </p:spPr>
        <p:txBody>
          <a:bodyPr wrap="square" lIns="91440" tIns="45720" rIns="91440" bIns="45720" rtlCol="0" anchor="t">
            <a:spAutoFit/>
          </a:bodyPr>
          <a:lstStyle/>
          <a:p>
            <a:r>
              <a:rPr lang="en-US" sz="2800" b="1" dirty="0"/>
              <a:t>Will Sound Mitigation Work at Wain Park?</a:t>
            </a:r>
            <a:endParaRPr lang="en-CA" sz="2800" b="1" dirty="0"/>
          </a:p>
        </p:txBody>
      </p:sp>
      <p:sp>
        <p:nvSpPr>
          <p:cNvPr id="7" name="TextBox 6">
            <a:extLst>
              <a:ext uri="{FF2B5EF4-FFF2-40B4-BE49-F238E27FC236}">
                <a16:creationId xmlns:a16="http://schemas.microsoft.com/office/drawing/2014/main" id="{D5BD7AB6-B3C2-0D51-3C4E-D0D0A7F21686}"/>
              </a:ext>
            </a:extLst>
          </p:cNvPr>
          <p:cNvSpPr txBox="1"/>
          <p:nvPr/>
        </p:nvSpPr>
        <p:spPr>
          <a:xfrm>
            <a:off x="1142033" y="1579487"/>
            <a:ext cx="8288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Yes</a:t>
            </a:r>
            <a:r>
              <a:rPr lang="en-US" sz="2000" dirty="0"/>
              <a:t> - If acoustic panels were installed on 3 sides it would reflect sound to the open field, away from nearby homes.</a:t>
            </a:r>
          </a:p>
        </p:txBody>
      </p:sp>
      <p:sp>
        <p:nvSpPr>
          <p:cNvPr id="9" name="Oval 8">
            <a:extLst>
              <a:ext uri="{FF2B5EF4-FFF2-40B4-BE49-F238E27FC236}">
                <a16:creationId xmlns:a16="http://schemas.microsoft.com/office/drawing/2014/main" id="{DC267987-5687-484D-818C-34C9ECFFEC84}"/>
              </a:ext>
            </a:extLst>
          </p:cNvPr>
          <p:cNvSpPr/>
          <p:nvPr/>
        </p:nvSpPr>
        <p:spPr>
          <a:xfrm>
            <a:off x="250173" y="1582399"/>
            <a:ext cx="552236" cy="500866"/>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a:t>
            </a:r>
          </a:p>
        </p:txBody>
      </p:sp>
    </p:spTree>
    <p:extLst>
      <p:ext uri="{BB962C8B-B14F-4D97-AF65-F5344CB8AC3E}">
        <p14:creationId xmlns:p14="http://schemas.microsoft.com/office/powerpoint/2010/main" val="2171112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471</TotalTime>
  <Words>2803</Words>
  <Application>Microsoft Office PowerPoint</Application>
  <PresentationFormat>On-screen Show (4:3)</PresentationFormat>
  <Paragraphs>317</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Candara</vt:lpstr>
      <vt:lpstr>Symbol</vt:lpstr>
      <vt:lpstr>Wingdings</vt:lpstr>
      <vt:lpstr>Waveform</vt:lpstr>
      <vt:lpstr>CARNARVON PARK PICKLEBALL SOUND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CARNARVON PARK PICKLEBALL SOUND STUDY</dc:title>
  <dc:creator>User</dc:creator>
  <cp:lastModifiedBy>Damaris Brix</cp:lastModifiedBy>
  <cp:revision>5187</cp:revision>
  <dcterms:created xsi:type="dcterms:W3CDTF">2024-06-21T22:34:25Z</dcterms:created>
  <dcterms:modified xsi:type="dcterms:W3CDTF">2024-07-11T22:43:39Z</dcterms:modified>
</cp:coreProperties>
</file>